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0" r:id="rId1"/>
  </p:sldMasterIdLst>
  <p:sldIdLst>
    <p:sldId id="256" r:id="rId2"/>
    <p:sldId id="257" r:id="rId3"/>
  </p:sldIdLst>
  <p:sldSz cx="6858000" cy="9144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DAF5"/>
    <a:srgbClr val="7AFA89"/>
    <a:srgbClr val="FEB8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9" autoAdjust="0"/>
    <p:restoredTop sz="94660"/>
  </p:normalViewPr>
  <p:slideViewPr>
    <p:cSldViewPr snapToGrid="0">
      <p:cViewPr>
        <p:scale>
          <a:sx n="75" d="100"/>
          <a:sy n="75" d="100"/>
        </p:scale>
        <p:origin x="1596" y="-8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65850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48663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81296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62354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DFA1846-DA80-1C48-A609-854EA85C59AD}" type="datetimeFigureOut">
              <a:rPr lang="en-US" smtClean="0"/>
              <a:pPr/>
              <a:t>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17889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12/8/2021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22656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12/8/2021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02463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12/8/2021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92023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12/8/2021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13709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0DF5E60-9974-AC48-9591-99C2BB44B7CF}" type="datetimeFigureOut">
              <a:rPr lang="en-US" smtClean="0"/>
              <a:pPr/>
              <a:t>12/8/2021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9800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9B482E8-6E0E-1B4F-B1FD-C69DB9E858D9}" type="datetimeFigureOut">
              <a:rPr lang="en-US" smtClean="0"/>
              <a:pPr/>
              <a:t>12/8/2021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71066980"/>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9B482E8-6E0E-1B4F-B1FD-C69DB9E858D9}" type="datetimeFigureOut">
              <a:rPr lang="en-US" smtClean="0"/>
              <a:pPr/>
              <a:t>12/8/2021</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18516098"/>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emf"/><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a:extLst>
              <a:ext uri="{FF2B5EF4-FFF2-40B4-BE49-F238E27FC236}">
                <a16:creationId xmlns:a16="http://schemas.microsoft.com/office/drawing/2014/main" id="{C4625C50-64FD-47C5-80FC-30CDEDC211D2}"/>
              </a:ext>
            </a:extLst>
          </p:cNvPr>
          <p:cNvSpPr/>
          <p:nvPr/>
        </p:nvSpPr>
        <p:spPr>
          <a:xfrm>
            <a:off x="0" y="0"/>
            <a:ext cx="6858000" cy="9144000"/>
          </a:xfrm>
          <a:prstGeom prst="rect">
            <a:avLst/>
          </a:pr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四角形: 角を丸くする 5">
            <a:extLst>
              <a:ext uri="{FF2B5EF4-FFF2-40B4-BE49-F238E27FC236}">
                <a16:creationId xmlns:a16="http://schemas.microsoft.com/office/drawing/2014/main" id="{0D37993D-3347-4729-BD03-25AB49DA3724}"/>
              </a:ext>
            </a:extLst>
          </p:cNvPr>
          <p:cNvSpPr/>
          <p:nvPr/>
        </p:nvSpPr>
        <p:spPr>
          <a:xfrm>
            <a:off x="98852" y="6756174"/>
            <a:ext cx="6649535" cy="2295059"/>
          </a:xfrm>
          <a:prstGeom prst="roundRect">
            <a:avLst/>
          </a:prstGeom>
          <a:solidFill>
            <a:schemeClr val="accent4">
              <a:lumMod val="20000"/>
              <a:lumOff val="80000"/>
            </a:schemeClr>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CE4EA054-C90D-4FC0-91B4-3AD90FF7D0AB}"/>
              </a:ext>
            </a:extLst>
          </p:cNvPr>
          <p:cNvSpPr/>
          <p:nvPr/>
        </p:nvSpPr>
        <p:spPr>
          <a:xfrm>
            <a:off x="98854" y="2533638"/>
            <a:ext cx="6649536" cy="19230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932C84D1-2BB9-44DD-B397-5A483EF45FBE}"/>
              </a:ext>
            </a:extLst>
          </p:cNvPr>
          <p:cNvSpPr/>
          <p:nvPr/>
        </p:nvSpPr>
        <p:spPr>
          <a:xfrm>
            <a:off x="98854" y="1378489"/>
            <a:ext cx="6649537" cy="6646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BA589048-8344-4769-A43C-E12622E76F95}"/>
              </a:ext>
            </a:extLst>
          </p:cNvPr>
          <p:cNvSpPr txBox="1"/>
          <p:nvPr/>
        </p:nvSpPr>
        <p:spPr>
          <a:xfrm>
            <a:off x="98854" y="1399086"/>
            <a:ext cx="6649536" cy="584775"/>
          </a:xfrm>
          <a:prstGeom prst="rect">
            <a:avLst/>
          </a:prstGeom>
          <a:noFill/>
        </p:spPr>
        <p:txBody>
          <a:bodyPr wrap="square" rtlCol="0">
            <a:spAutoFit/>
          </a:bodyPr>
          <a:lstStyle/>
          <a:p>
            <a:r>
              <a:rPr kumimoji="1" lang="ja-JP" altLang="en-US" sz="1600" dirty="0"/>
              <a:t>　認定農業者制度では、</a:t>
            </a:r>
            <a:r>
              <a:rPr kumimoji="1" lang="ja-JP" altLang="en-US" sz="1600" dirty="0">
                <a:latin typeface="ＭＳ ゴシック" panose="020B0609070205080204" pitchFamily="49" charset="-128"/>
                <a:ea typeface="ＭＳ ゴシック" panose="020B0609070205080204" pitchFamily="49" charset="-128"/>
              </a:rPr>
              <a:t>家族経営協定を締結した夫婦や親子</a:t>
            </a:r>
            <a:r>
              <a:rPr kumimoji="1" lang="ja-JP" altLang="en-US" sz="1600" dirty="0"/>
              <a:t>などが</a:t>
            </a:r>
            <a:r>
              <a:rPr kumimoji="1" lang="ja-JP" altLang="en-US" sz="1600" dirty="0">
                <a:latin typeface="ＭＳ ゴシック" panose="020B0609070205080204" pitchFamily="49" charset="-128"/>
                <a:ea typeface="ＭＳ ゴシック" panose="020B0609070205080204" pitchFamily="49" charset="-128"/>
              </a:rPr>
              <a:t>共同で農業経営改善計画の認定申請（共同申請）</a:t>
            </a:r>
            <a:r>
              <a:rPr kumimoji="1" lang="ja-JP" altLang="en-US" sz="1600" dirty="0"/>
              <a:t>を行うことができます。</a:t>
            </a:r>
          </a:p>
        </p:txBody>
      </p:sp>
      <p:sp>
        <p:nvSpPr>
          <p:cNvPr id="16" name="テキスト ボックス 15">
            <a:extLst>
              <a:ext uri="{FF2B5EF4-FFF2-40B4-BE49-F238E27FC236}">
                <a16:creationId xmlns:a16="http://schemas.microsoft.com/office/drawing/2014/main" id="{F56CD996-5624-46DE-B3E5-0D29E7FE19F7}"/>
              </a:ext>
            </a:extLst>
          </p:cNvPr>
          <p:cNvSpPr txBox="1"/>
          <p:nvPr/>
        </p:nvSpPr>
        <p:spPr>
          <a:xfrm>
            <a:off x="253587" y="183289"/>
            <a:ext cx="2833997" cy="307777"/>
          </a:xfrm>
          <a:prstGeom prst="rect">
            <a:avLst/>
          </a:prstGeom>
          <a:noFill/>
        </p:spPr>
        <p:txBody>
          <a:bodyPr wrap="square" rtlCol="0">
            <a:spAutoFit/>
          </a:bodyPr>
          <a:lstStyle/>
          <a:p>
            <a:r>
              <a:rPr kumimoji="1" lang="ja-JP" altLang="en-US" sz="1400" b="1" dirty="0">
                <a:solidFill>
                  <a:schemeClr val="accent2"/>
                </a:solidFill>
              </a:rPr>
              <a:t>家族で農業を営む皆様へ</a:t>
            </a:r>
          </a:p>
        </p:txBody>
      </p:sp>
      <p:sp>
        <p:nvSpPr>
          <p:cNvPr id="24" name="正方形/長方形 23">
            <a:extLst>
              <a:ext uri="{FF2B5EF4-FFF2-40B4-BE49-F238E27FC236}">
                <a16:creationId xmlns:a16="http://schemas.microsoft.com/office/drawing/2014/main" id="{CF900C78-175D-4FF2-A68A-D9C4C32E0158}"/>
              </a:ext>
            </a:extLst>
          </p:cNvPr>
          <p:cNvSpPr/>
          <p:nvPr/>
        </p:nvSpPr>
        <p:spPr>
          <a:xfrm>
            <a:off x="201751" y="684281"/>
            <a:ext cx="6340197" cy="707886"/>
          </a:xfrm>
          <a:prstGeom prst="rect">
            <a:avLst/>
          </a:prstGeom>
          <a:noFill/>
        </p:spPr>
        <p:txBody>
          <a:bodyPr wrap="none" lIns="91440" tIns="45720" rIns="91440" bIns="45720">
            <a:spAutoFit/>
          </a:bodyPr>
          <a:lstStyle/>
          <a:p>
            <a:pPr algn="ctr"/>
            <a:r>
              <a:rPr kumimoji="1" lang="ja-JP" altLang="en-US" sz="2000" b="1" cap="none" spc="0" dirty="0">
                <a:ln w="0"/>
                <a:solidFill>
                  <a:srgbClr val="0070C0"/>
                </a:solidFill>
                <a:effectLst>
                  <a:outerShdw blurRad="38100" dist="25400" dir="5400000" algn="ctr" rotWithShape="0">
                    <a:srgbClr val="6E747A">
                      <a:alpha val="43000"/>
                    </a:srgbClr>
                  </a:outerShdw>
                </a:effectLst>
                <a:latin typeface="+mn-ea"/>
                <a:ea typeface="+mn-ea"/>
              </a:rPr>
              <a:t>夫婦や親子で農業経営改善計画の認定が受けられます</a:t>
            </a:r>
            <a:endParaRPr kumimoji="1" lang="en-US" altLang="ja-JP" sz="2000" b="1" cap="none" spc="0" dirty="0">
              <a:ln w="0"/>
              <a:solidFill>
                <a:srgbClr val="0070C0"/>
              </a:solidFill>
              <a:effectLst>
                <a:outerShdw blurRad="38100" dist="25400" dir="5400000" algn="ctr" rotWithShape="0">
                  <a:srgbClr val="6E747A">
                    <a:alpha val="43000"/>
                  </a:srgbClr>
                </a:outerShdw>
              </a:effectLst>
              <a:latin typeface="+mn-ea"/>
              <a:ea typeface="+mn-ea"/>
            </a:endParaRPr>
          </a:p>
          <a:p>
            <a:pPr algn="ctr"/>
            <a:r>
              <a:rPr kumimoji="1" lang="ja-JP" altLang="en-US" sz="2000" b="1" dirty="0">
                <a:ln w="0"/>
                <a:solidFill>
                  <a:srgbClr val="0070C0"/>
                </a:solidFill>
                <a:effectLst>
                  <a:outerShdw blurRad="38100" dist="25400" dir="5400000" algn="ctr" rotWithShape="0">
                    <a:srgbClr val="6E747A">
                      <a:alpha val="43000"/>
                    </a:srgbClr>
                  </a:outerShdw>
                </a:effectLst>
                <a:latin typeface="+mn-ea"/>
              </a:rPr>
              <a:t>（</a:t>
            </a:r>
            <a:r>
              <a:rPr lang="ja-JP" altLang="en-US" sz="2000" b="1" cap="none" spc="0" dirty="0">
                <a:ln w="0"/>
                <a:solidFill>
                  <a:srgbClr val="0070C0"/>
                </a:solidFill>
                <a:effectLst>
                  <a:outerShdw blurRad="38100" dist="25400" dir="5400000" algn="ctr" rotWithShape="0">
                    <a:srgbClr val="6E747A">
                      <a:alpha val="43000"/>
                    </a:srgbClr>
                  </a:outerShdw>
                </a:effectLst>
                <a:latin typeface="+mn-ea"/>
                <a:ea typeface="+mn-ea"/>
              </a:rPr>
              <a:t>認定農業者制度における共同申請のご案内）</a:t>
            </a:r>
            <a:endParaRPr lang="ja-JP" altLang="en-US" sz="2000" b="1" cap="none" spc="0" dirty="0">
              <a:ln w="0"/>
              <a:solidFill>
                <a:srgbClr val="0070C0"/>
              </a:solidFill>
              <a:effectLst>
                <a:outerShdw blurRad="38100" dist="25400" dir="5400000" algn="ctr" rotWithShape="0">
                  <a:srgbClr val="6E747A">
                    <a:alpha val="43000"/>
                  </a:srgbClr>
                </a:outerShdw>
              </a:effectLst>
            </a:endParaRPr>
          </a:p>
        </p:txBody>
      </p:sp>
      <p:sp>
        <p:nvSpPr>
          <p:cNvPr id="36" name="テキスト ボックス 35">
            <a:extLst>
              <a:ext uri="{FF2B5EF4-FFF2-40B4-BE49-F238E27FC236}">
                <a16:creationId xmlns:a16="http://schemas.microsoft.com/office/drawing/2014/main" id="{41853085-20F8-4614-BA06-C353AD34D2E4}"/>
              </a:ext>
            </a:extLst>
          </p:cNvPr>
          <p:cNvSpPr txBox="1"/>
          <p:nvPr/>
        </p:nvSpPr>
        <p:spPr>
          <a:xfrm>
            <a:off x="98854" y="2194649"/>
            <a:ext cx="2802071" cy="338554"/>
          </a:xfrm>
          <a:prstGeom prst="rect">
            <a:avLst/>
          </a:prstGeom>
          <a:blipFill>
            <a:blip r:embed="rId3"/>
            <a:tile tx="0" ty="0" sx="100000" sy="100000" flip="none" algn="tl"/>
          </a:blipFill>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kumimoji="1" lang="ja-JP" altLang="en-US" sz="1600" b="1" dirty="0">
                <a:solidFill>
                  <a:schemeClr val="tx1"/>
                </a:solidFill>
              </a:rPr>
              <a:t>共同申請のメリットは？</a:t>
            </a:r>
            <a:endParaRPr kumimoji="1" lang="en-US" altLang="ja-JP" sz="1600" b="1" dirty="0">
              <a:solidFill>
                <a:schemeClr val="tx1"/>
              </a:solidFill>
            </a:endParaRPr>
          </a:p>
        </p:txBody>
      </p:sp>
      <p:pic>
        <p:nvPicPr>
          <p:cNvPr id="9" name="図 8">
            <a:extLst>
              <a:ext uri="{FF2B5EF4-FFF2-40B4-BE49-F238E27FC236}">
                <a16:creationId xmlns:a16="http://schemas.microsoft.com/office/drawing/2014/main" id="{5CC3FE62-9531-41A2-B26C-278EE565F37D}"/>
              </a:ext>
            </a:extLst>
          </p:cNvPr>
          <p:cNvPicPr>
            <a:picLocks noChangeAspect="1"/>
          </p:cNvPicPr>
          <p:nvPr/>
        </p:nvPicPr>
        <p:blipFill>
          <a:blip r:embed="rId4"/>
          <a:stretch>
            <a:fillRect/>
          </a:stretch>
        </p:blipFill>
        <p:spPr>
          <a:xfrm>
            <a:off x="5221729" y="2754529"/>
            <a:ext cx="1556554" cy="1481225"/>
          </a:xfrm>
          <a:prstGeom prst="rect">
            <a:avLst/>
          </a:prstGeom>
        </p:spPr>
      </p:pic>
      <p:sp>
        <p:nvSpPr>
          <p:cNvPr id="40" name="正方形/長方形 39">
            <a:extLst>
              <a:ext uri="{FF2B5EF4-FFF2-40B4-BE49-F238E27FC236}">
                <a16:creationId xmlns:a16="http://schemas.microsoft.com/office/drawing/2014/main" id="{5441DDF2-64E0-4C3B-991B-783E679821EE}"/>
              </a:ext>
            </a:extLst>
          </p:cNvPr>
          <p:cNvSpPr/>
          <p:nvPr/>
        </p:nvSpPr>
        <p:spPr>
          <a:xfrm>
            <a:off x="98854" y="4967477"/>
            <a:ext cx="6649536" cy="16859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a:extLst>
              <a:ext uri="{FF2B5EF4-FFF2-40B4-BE49-F238E27FC236}">
                <a16:creationId xmlns:a16="http://schemas.microsoft.com/office/drawing/2014/main" id="{A4FB6AD7-88B8-48C2-A00A-ED241FAA4186}"/>
              </a:ext>
            </a:extLst>
          </p:cNvPr>
          <p:cNvSpPr txBox="1"/>
          <p:nvPr/>
        </p:nvSpPr>
        <p:spPr>
          <a:xfrm>
            <a:off x="324815" y="4995396"/>
            <a:ext cx="5746173" cy="1384995"/>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1400" dirty="0"/>
              <a:t>家族経営協定とは、家族農業経営にたずさわる各世帯員が、経営方針や役割分担、収益の配分、みんなが働きやすい就業環境などについて話し合い、取り決めるものです。</a:t>
            </a:r>
            <a:endParaRPr kumimoji="1" lang="en-US" altLang="ja-JP" sz="1400" dirty="0"/>
          </a:p>
          <a:p>
            <a:pPr marL="285750" indent="-285750">
              <a:buFont typeface="Wingdings" panose="05000000000000000000" pitchFamily="2" charset="2"/>
              <a:buChar char="Ø"/>
            </a:pPr>
            <a:r>
              <a:rPr kumimoji="1" lang="ja-JP" altLang="en-US" sz="1400" dirty="0"/>
              <a:t>指定の様式はありません。</a:t>
            </a:r>
            <a:endParaRPr kumimoji="1" lang="en-US" altLang="ja-JP" sz="1400" dirty="0"/>
          </a:p>
          <a:p>
            <a:r>
              <a:rPr kumimoji="1" lang="ja-JP" altLang="en-US" sz="1400" dirty="0">
                <a:solidFill>
                  <a:srgbClr val="FF0000"/>
                </a:solidFill>
              </a:rPr>
              <a:t>　  </a:t>
            </a:r>
            <a:r>
              <a:rPr kumimoji="1" lang="ja-JP" altLang="en-US" sz="1400" dirty="0"/>
              <a:t>記載例については次頁の問い合わせ先にご相談ください。</a:t>
            </a:r>
            <a:endParaRPr kumimoji="1" lang="en-US" altLang="ja-JP" sz="1400" dirty="0"/>
          </a:p>
          <a:p>
            <a:r>
              <a:rPr kumimoji="1" lang="ja-JP" altLang="en-US" sz="1400" dirty="0">
                <a:solidFill>
                  <a:srgbClr val="FF0000"/>
                </a:solidFill>
              </a:rPr>
              <a:t>　</a:t>
            </a:r>
            <a:endParaRPr kumimoji="1" lang="en-US" altLang="ja-JP" sz="1400" dirty="0">
              <a:solidFill>
                <a:srgbClr val="FF0000"/>
              </a:solidFill>
              <a:highlight>
                <a:srgbClr val="FFFF00"/>
              </a:highlight>
            </a:endParaRPr>
          </a:p>
        </p:txBody>
      </p:sp>
      <p:sp>
        <p:nvSpPr>
          <p:cNvPr id="45" name="テキスト ボックス 44">
            <a:extLst>
              <a:ext uri="{FF2B5EF4-FFF2-40B4-BE49-F238E27FC236}">
                <a16:creationId xmlns:a16="http://schemas.microsoft.com/office/drawing/2014/main" id="{E6A31F98-1DE4-499B-9853-51C205A43D13}"/>
              </a:ext>
            </a:extLst>
          </p:cNvPr>
          <p:cNvSpPr txBox="1"/>
          <p:nvPr/>
        </p:nvSpPr>
        <p:spPr>
          <a:xfrm>
            <a:off x="98853" y="4628923"/>
            <a:ext cx="2802072" cy="338554"/>
          </a:xfrm>
          <a:prstGeom prst="rect">
            <a:avLst/>
          </a:prstGeom>
          <a:blipFill>
            <a:blip r:embed="rId3"/>
            <a:tile tx="0" ty="0" sx="100000" sy="100000" flip="none" algn="tl"/>
          </a:blipFill>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kumimoji="1" lang="ja-JP" altLang="en-US" sz="1600" b="1" dirty="0">
                <a:solidFill>
                  <a:schemeClr val="tx1"/>
                </a:solidFill>
              </a:rPr>
              <a:t>家族経営協定って？</a:t>
            </a:r>
            <a:endParaRPr kumimoji="1" lang="en-US" altLang="ja-JP" sz="1600" b="1" dirty="0">
              <a:solidFill>
                <a:schemeClr val="tx1"/>
              </a:solidFill>
            </a:endParaRPr>
          </a:p>
        </p:txBody>
      </p:sp>
      <p:sp>
        <p:nvSpPr>
          <p:cNvPr id="46" name="テキスト ボックス 45">
            <a:extLst>
              <a:ext uri="{FF2B5EF4-FFF2-40B4-BE49-F238E27FC236}">
                <a16:creationId xmlns:a16="http://schemas.microsoft.com/office/drawing/2014/main" id="{CA1C868D-B9A1-4C2D-9FAB-C67AB1ACF7F5}"/>
              </a:ext>
            </a:extLst>
          </p:cNvPr>
          <p:cNvSpPr txBox="1"/>
          <p:nvPr/>
        </p:nvSpPr>
        <p:spPr>
          <a:xfrm>
            <a:off x="486637" y="6321213"/>
            <a:ext cx="6211231" cy="276999"/>
          </a:xfrm>
          <a:prstGeom prst="rect">
            <a:avLst/>
          </a:prstGeom>
          <a:noFill/>
        </p:spPr>
        <p:txBody>
          <a:bodyPr wrap="square">
            <a:spAutoFit/>
          </a:bodyPr>
          <a:lstStyle/>
          <a:p>
            <a:r>
              <a:rPr kumimoji="1" lang="ja-JP" altLang="en-US" sz="1200" dirty="0"/>
              <a:t>参考ＨＰ</a:t>
            </a:r>
            <a:r>
              <a:rPr kumimoji="1" lang="en-US" altLang="ja-JP" sz="1200" dirty="0"/>
              <a:t>_</a:t>
            </a:r>
            <a:r>
              <a:rPr kumimoji="1" lang="ja-JP" altLang="en-US" sz="1200" dirty="0"/>
              <a:t>農林水産省 家族経営協定 </a:t>
            </a:r>
            <a:r>
              <a:rPr kumimoji="1" lang="en-US" altLang="ja-JP" sz="1200" dirty="0"/>
              <a:t>https://www.maff.go.jp/j/keiei/jyosei/kyoutei.html</a:t>
            </a:r>
          </a:p>
        </p:txBody>
      </p:sp>
      <p:sp>
        <p:nvSpPr>
          <p:cNvPr id="8" name="テキスト ボックス 7">
            <a:extLst>
              <a:ext uri="{FF2B5EF4-FFF2-40B4-BE49-F238E27FC236}">
                <a16:creationId xmlns:a16="http://schemas.microsoft.com/office/drawing/2014/main" id="{45BBB68D-FD09-4BED-AB5E-C731C8874062}"/>
              </a:ext>
            </a:extLst>
          </p:cNvPr>
          <p:cNvSpPr txBox="1"/>
          <p:nvPr/>
        </p:nvSpPr>
        <p:spPr>
          <a:xfrm>
            <a:off x="228345" y="2713728"/>
            <a:ext cx="5006538" cy="156966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1600" dirty="0">
                <a:latin typeface="+mn-ea"/>
              </a:rPr>
              <a:t>共同経営者としての地位・責任が明確化されます。</a:t>
            </a:r>
            <a:endParaRPr kumimoji="1" lang="en-US" altLang="ja-JP" sz="1600" dirty="0">
              <a:latin typeface="+mn-ea"/>
            </a:endParaRPr>
          </a:p>
          <a:p>
            <a:pPr marL="285750" indent="-285750">
              <a:buFont typeface="Wingdings" panose="05000000000000000000" pitchFamily="2" charset="2"/>
              <a:buChar char="l"/>
            </a:pPr>
            <a:endParaRPr kumimoji="1" lang="en-US" altLang="ja-JP" sz="800" dirty="0">
              <a:latin typeface="+mn-ea"/>
            </a:endParaRPr>
          </a:p>
          <a:p>
            <a:pPr marL="285750" indent="-285750">
              <a:buFont typeface="Wingdings" panose="05000000000000000000" pitchFamily="2" charset="2"/>
              <a:buChar char="l"/>
            </a:pPr>
            <a:r>
              <a:rPr kumimoji="1" lang="ja-JP" altLang="en-US" sz="1600" dirty="0">
                <a:latin typeface="+mn-ea"/>
              </a:rPr>
              <a:t>それぞれの役割分担に基づく経営改善への取組の促進が期待されます。</a:t>
            </a:r>
            <a:endParaRPr kumimoji="1" lang="en-US" altLang="ja-JP" sz="1600" dirty="0">
              <a:latin typeface="+mn-ea"/>
            </a:endParaRPr>
          </a:p>
          <a:p>
            <a:pPr marL="285750" indent="-285750">
              <a:buFont typeface="Wingdings" panose="05000000000000000000" pitchFamily="2" charset="2"/>
              <a:buChar char="l"/>
            </a:pPr>
            <a:endParaRPr kumimoji="1" lang="en-US" altLang="ja-JP" sz="800" dirty="0">
              <a:latin typeface="+mn-ea"/>
            </a:endParaRPr>
          </a:p>
          <a:p>
            <a:pPr marL="285750" indent="-285750">
              <a:buFont typeface="Wingdings" panose="05000000000000000000" pitchFamily="2" charset="2"/>
              <a:buChar char="l"/>
            </a:pPr>
            <a:r>
              <a:rPr kumimoji="1" lang="ja-JP" altLang="en-US" sz="1600" dirty="0">
                <a:latin typeface="+mn-ea"/>
              </a:rPr>
              <a:t>親子で計画づくりをする場合には将来の経営継承の円滑化にもつながります。</a:t>
            </a:r>
            <a:endParaRPr kumimoji="1" lang="en-US" altLang="ja-JP" sz="1600" dirty="0">
              <a:latin typeface="+mn-ea"/>
            </a:endParaRPr>
          </a:p>
        </p:txBody>
      </p:sp>
      <p:pic>
        <p:nvPicPr>
          <p:cNvPr id="5" name="図 4">
            <a:extLst>
              <a:ext uri="{FF2B5EF4-FFF2-40B4-BE49-F238E27FC236}">
                <a16:creationId xmlns:a16="http://schemas.microsoft.com/office/drawing/2014/main" id="{07E67DDD-577D-4752-933C-3904403C73B3}"/>
              </a:ext>
            </a:extLst>
          </p:cNvPr>
          <p:cNvPicPr>
            <a:picLocks noChangeAspect="1"/>
          </p:cNvPicPr>
          <p:nvPr/>
        </p:nvPicPr>
        <p:blipFill>
          <a:blip r:embed="rId5"/>
          <a:stretch>
            <a:fillRect/>
          </a:stretch>
        </p:blipFill>
        <p:spPr>
          <a:xfrm>
            <a:off x="3594075" y="7451183"/>
            <a:ext cx="2249278" cy="1480775"/>
          </a:xfrm>
          <a:prstGeom prst="rect">
            <a:avLst/>
          </a:prstGeom>
          <a:effectLst>
            <a:softEdge rad="38100"/>
          </a:effectLst>
        </p:spPr>
      </p:pic>
      <p:sp>
        <p:nvSpPr>
          <p:cNvPr id="2" name="テキスト ボックス 1">
            <a:extLst>
              <a:ext uri="{FF2B5EF4-FFF2-40B4-BE49-F238E27FC236}">
                <a16:creationId xmlns:a16="http://schemas.microsoft.com/office/drawing/2014/main" id="{7BE21BDE-9CA0-4CD2-BC0C-E76D58D2222D}"/>
              </a:ext>
            </a:extLst>
          </p:cNvPr>
          <p:cNvSpPr txBox="1"/>
          <p:nvPr/>
        </p:nvSpPr>
        <p:spPr>
          <a:xfrm>
            <a:off x="475136" y="6812484"/>
            <a:ext cx="3710866" cy="338554"/>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kumimoji="1" lang="ja-JP" altLang="en-US" sz="1600" b="1" dirty="0"/>
              <a:t>家族経営協定を締結した効果（一例）</a:t>
            </a:r>
          </a:p>
        </p:txBody>
      </p:sp>
      <p:sp>
        <p:nvSpPr>
          <p:cNvPr id="49" name="吹き出し: 円形 48">
            <a:extLst>
              <a:ext uri="{FF2B5EF4-FFF2-40B4-BE49-F238E27FC236}">
                <a16:creationId xmlns:a16="http://schemas.microsoft.com/office/drawing/2014/main" id="{5B73E301-34C2-4026-8D0A-E0B01603CA5F}"/>
              </a:ext>
            </a:extLst>
          </p:cNvPr>
          <p:cNvSpPr/>
          <p:nvPr/>
        </p:nvSpPr>
        <p:spPr>
          <a:xfrm>
            <a:off x="4179367" y="6797325"/>
            <a:ext cx="2507088" cy="926993"/>
          </a:xfrm>
          <a:prstGeom prst="wedgeEllipseCallout">
            <a:avLst>
              <a:gd name="adj1" fmla="val -29145"/>
              <a:gd name="adj2" fmla="val 56745"/>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0" name="テキスト ボックス 49">
            <a:extLst>
              <a:ext uri="{FF2B5EF4-FFF2-40B4-BE49-F238E27FC236}">
                <a16:creationId xmlns:a16="http://schemas.microsoft.com/office/drawing/2014/main" id="{8494B6CB-99E7-4EDD-8038-340A8B1CEDD1}"/>
              </a:ext>
            </a:extLst>
          </p:cNvPr>
          <p:cNvSpPr txBox="1"/>
          <p:nvPr/>
        </p:nvSpPr>
        <p:spPr>
          <a:xfrm>
            <a:off x="4439559" y="6888768"/>
            <a:ext cx="2076510" cy="707886"/>
          </a:xfrm>
          <a:prstGeom prst="rect">
            <a:avLst/>
          </a:prstGeom>
          <a:noFill/>
        </p:spPr>
        <p:txBody>
          <a:bodyPr wrap="square">
            <a:spAutoFit/>
          </a:bodyPr>
          <a:lstStyle/>
          <a:p>
            <a:r>
              <a:rPr kumimoji="1" lang="ja-JP" altLang="en-US" sz="1000" dirty="0">
                <a:latin typeface="HG丸ｺﾞｼｯｸM-PRO" panose="020F0600000000000000" pitchFamily="50" charset="-128"/>
                <a:ea typeface="HG丸ｺﾞｼｯｸM-PRO" panose="020F0600000000000000" pitchFamily="50" charset="-128"/>
              </a:rPr>
              <a:t>夫婦各自で遠慮せずに休みをとれるようになりました。</a:t>
            </a:r>
            <a:endParaRPr kumimoji="1" lang="en-US" altLang="ja-JP" sz="1000" dirty="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また、配偶者でも農業者年金のメリット措置を受けられます。</a:t>
            </a:r>
          </a:p>
        </p:txBody>
      </p:sp>
      <p:pic>
        <p:nvPicPr>
          <p:cNvPr id="10" name="図 9">
            <a:extLst>
              <a:ext uri="{FF2B5EF4-FFF2-40B4-BE49-F238E27FC236}">
                <a16:creationId xmlns:a16="http://schemas.microsoft.com/office/drawing/2014/main" id="{10BBB766-6F0A-4C9C-9F61-8E30D1002248}"/>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595264" y="7446175"/>
            <a:ext cx="1990290" cy="1480776"/>
          </a:xfrm>
          <a:prstGeom prst="rect">
            <a:avLst/>
          </a:prstGeom>
          <a:ln>
            <a:noFill/>
          </a:ln>
          <a:effectLst>
            <a:softEdge rad="38100"/>
          </a:effectLst>
        </p:spPr>
      </p:pic>
      <p:sp>
        <p:nvSpPr>
          <p:cNvPr id="30" name="吹き出し: 円形 29">
            <a:extLst>
              <a:ext uri="{FF2B5EF4-FFF2-40B4-BE49-F238E27FC236}">
                <a16:creationId xmlns:a16="http://schemas.microsoft.com/office/drawing/2014/main" id="{43F756B7-2250-4934-B294-8B406511F538}"/>
              </a:ext>
            </a:extLst>
          </p:cNvPr>
          <p:cNvSpPr/>
          <p:nvPr/>
        </p:nvSpPr>
        <p:spPr>
          <a:xfrm>
            <a:off x="253587" y="7187515"/>
            <a:ext cx="1392333" cy="1679142"/>
          </a:xfrm>
          <a:prstGeom prst="wedgeEllipseCallout">
            <a:avLst>
              <a:gd name="adj1" fmla="val 57594"/>
              <a:gd name="adj2" fmla="val 2516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8" name="テキスト ボックス 27">
            <a:extLst>
              <a:ext uri="{FF2B5EF4-FFF2-40B4-BE49-F238E27FC236}">
                <a16:creationId xmlns:a16="http://schemas.microsoft.com/office/drawing/2014/main" id="{77CB5FDF-A656-4BA9-B2DC-0FB62F1DA3E3}"/>
              </a:ext>
            </a:extLst>
          </p:cNvPr>
          <p:cNvSpPr txBox="1"/>
          <p:nvPr/>
        </p:nvSpPr>
        <p:spPr>
          <a:xfrm>
            <a:off x="390519" y="7345481"/>
            <a:ext cx="1279589" cy="1323439"/>
          </a:xfrm>
          <a:prstGeom prst="rect">
            <a:avLst/>
          </a:prstGeom>
          <a:noFill/>
        </p:spPr>
        <p:txBody>
          <a:bodyPr wrap="square">
            <a:spAutoFit/>
          </a:bodyPr>
          <a:lstStyle/>
          <a:p>
            <a:r>
              <a:rPr kumimoji="1" lang="ja-JP" altLang="en-US" sz="1000" dirty="0">
                <a:latin typeface="HG丸ｺﾞｼｯｸM-PRO" panose="020F0600000000000000" pitchFamily="50" charset="-128"/>
                <a:ea typeface="HG丸ｺﾞｼｯｸM-PRO" panose="020F0600000000000000" pitchFamily="50" charset="-128"/>
              </a:rPr>
              <a:t>夫は労働日誌を、私は簿記記帳や税の申告を担当しています。</a:t>
            </a:r>
            <a:endParaRPr kumimoji="1" lang="en-US" altLang="ja-JP" sz="1000" dirty="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農業面以外にも、家事や子育てなどの協力関係もうまくいってます。</a:t>
            </a:r>
          </a:p>
        </p:txBody>
      </p:sp>
    </p:spTree>
    <p:extLst>
      <p:ext uri="{BB962C8B-B14F-4D97-AF65-F5344CB8AC3E}">
        <p14:creationId xmlns:p14="http://schemas.microsoft.com/office/powerpoint/2010/main" val="1193332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a:extLst>
              <a:ext uri="{FF2B5EF4-FFF2-40B4-BE49-F238E27FC236}">
                <a16:creationId xmlns:a16="http://schemas.microsoft.com/office/drawing/2014/main" id="{692FD970-5C64-4EC0-948C-3E172684ECD1}"/>
              </a:ext>
            </a:extLst>
          </p:cNvPr>
          <p:cNvSpPr/>
          <p:nvPr/>
        </p:nvSpPr>
        <p:spPr>
          <a:xfrm>
            <a:off x="0" y="0"/>
            <a:ext cx="6858000" cy="9144000"/>
          </a:xfrm>
          <a:prstGeom prst="rect">
            <a:avLst/>
          </a:pr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6B5619DF-B12F-4DCC-A3F7-BAE07F0ED76B}"/>
              </a:ext>
            </a:extLst>
          </p:cNvPr>
          <p:cNvSpPr/>
          <p:nvPr/>
        </p:nvSpPr>
        <p:spPr>
          <a:xfrm>
            <a:off x="299448" y="3432978"/>
            <a:ext cx="6273641" cy="447309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3CFDB62D-BB0D-485D-B540-C4DCEF316801}"/>
              </a:ext>
            </a:extLst>
          </p:cNvPr>
          <p:cNvSpPr/>
          <p:nvPr/>
        </p:nvSpPr>
        <p:spPr>
          <a:xfrm>
            <a:off x="299448" y="8068949"/>
            <a:ext cx="6273640" cy="8561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812DB334-A505-4CEC-8C6D-AA6DF3D4AEB1}"/>
              </a:ext>
            </a:extLst>
          </p:cNvPr>
          <p:cNvSpPr txBox="1"/>
          <p:nvPr/>
        </p:nvSpPr>
        <p:spPr>
          <a:xfrm>
            <a:off x="299448" y="8078567"/>
            <a:ext cx="1462526" cy="369332"/>
          </a:xfrm>
          <a:prstGeom prst="rect">
            <a:avLst/>
          </a:prstGeom>
          <a:solidFill>
            <a:srgbClr val="0070C0"/>
          </a:solidFill>
        </p:spPr>
        <p:txBody>
          <a:bodyPr wrap="square" rtlCol="0">
            <a:spAutoFit/>
          </a:bodyPr>
          <a:lstStyle/>
          <a:p>
            <a:pPr algn="ctr"/>
            <a:r>
              <a:rPr kumimoji="1" lang="ja-JP" altLang="en-US" b="1" dirty="0">
                <a:solidFill>
                  <a:schemeClr val="bg1"/>
                </a:solidFill>
              </a:rPr>
              <a:t>お問合せ先</a:t>
            </a:r>
            <a:endParaRPr kumimoji="1" lang="en-US" altLang="ja-JP" b="1" dirty="0">
              <a:solidFill>
                <a:schemeClr val="bg1"/>
              </a:solidFill>
            </a:endParaRPr>
          </a:p>
        </p:txBody>
      </p:sp>
      <p:grpSp>
        <p:nvGrpSpPr>
          <p:cNvPr id="9" name="グループ化 8">
            <a:extLst>
              <a:ext uri="{FF2B5EF4-FFF2-40B4-BE49-F238E27FC236}">
                <a16:creationId xmlns:a16="http://schemas.microsoft.com/office/drawing/2014/main" id="{15E35837-8358-4A3B-9A4B-B3A21EF9C659}"/>
              </a:ext>
            </a:extLst>
          </p:cNvPr>
          <p:cNvGrpSpPr/>
          <p:nvPr/>
        </p:nvGrpSpPr>
        <p:grpSpPr>
          <a:xfrm>
            <a:off x="299448" y="3096509"/>
            <a:ext cx="6166520" cy="2772243"/>
            <a:chOff x="328733" y="3782754"/>
            <a:chExt cx="6166520" cy="2772243"/>
          </a:xfrm>
        </p:grpSpPr>
        <p:sp>
          <p:nvSpPr>
            <p:cNvPr id="12" name="テキスト ボックス 11">
              <a:extLst>
                <a:ext uri="{FF2B5EF4-FFF2-40B4-BE49-F238E27FC236}">
                  <a16:creationId xmlns:a16="http://schemas.microsoft.com/office/drawing/2014/main" id="{16F82120-095B-4738-B18C-1E53133D88DB}"/>
                </a:ext>
              </a:extLst>
            </p:cNvPr>
            <p:cNvSpPr txBox="1"/>
            <p:nvPr/>
          </p:nvSpPr>
          <p:spPr>
            <a:xfrm>
              <a:off x="633747" y="4258750"/>
              <a:ext cx="3293352" cy="30777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kumimoji="1" lang="ja-JP" altLang="en-US" sz="1400" dirty="0"/>
                <a:t>共同申請の希望者（夫婦、親子等）</a:t>
              </a:r>
              <a:endParaRPr kumimoji="1" lang="en-US" altLang="ja-JP" sz="1400" dirty="0"/>
            </a:p>
          </p:txBody>
        </p:sp>
        <p:sp>
          <p:nvSpPr>
            <p:cNvPr id="14" name="テキスト ボックス 13">
              <a:extLst>
                <a:ext uri="{FF2B5EF4-FFF2-40B4-BE49-F238E27FC236}">
                  <a16:creationId xmlns:a16="http://schemas.microsoft.com/office/drawing/2014/main" id="{FE65824B-AAEF-4039-913C-A229869EDF8F}"/>
                </a:ext>
              </a:extLst>
            </p:cNvPr>
            <p:cNvSpPr txBox="1"/>
            <p:nvPr/>
          </p:nvSpPr>
          <p:spPr>
            <a:xfrm>
              <a:off x="642111" y="4878524"/>
              <a:ext cx="3276624" cy="30777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kumimoji="1" lang="ja-JP" altLang="en-US" sz="1400" dirty="0"/>
                <a:t>家族経営協定書の作成・締結</a:t>
              </a:r>
              <a:endParaRPr kumimoji="1" lang="en-US" altLang="ja-JP" sz="1400" dirty="0"/>
            </a:p>
          </p:txBody>
        </p:sp>
        <p:sp>
          <p:nvSpPr>
            <p:cNvPr id="15" name="テキスト ボックス 14">
              <a:extLst>
                <a:ext uri="{FF2B5EF4-FFF2-40B4-BE49-F238E27FC236}">
                  <a16:creationId xmlns:a16="http://schemas.microsoft.com/office/drawing/2014/main" id="{051762A6-D7E2-4D8E-B2F8-40D30DB7B2F7}"/>
                </a:ext>
              </a:extLst>
            </p:cNvPr>
            <p:cNvSpPr txBox="1"/>
            <p:nvPr/>
          </p:nvSpPr>
          <p:spPr>
            <a:xfrm>
              <a:off x="642111" y="5525297"/>
              <a:ext cx="3293351" cy="30777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kumimoji="1" lang="ja-JP" altLang="en-US" sz="1400" dirty="0"/>
                <a:t>農業経営改善計画認定申請書の作成</a:t>
              </a:r>
              <a:endParaRPr kumimoji="1" lang="en-US" altLang="ja-JP" sz="1400" dirty="0"/>
            </a:p>
          </p:txBody>
        </p:sp>
        <p:sp>
          <p:nvSpPr>
            <p:cNvPr id="16" name="テキスト ボックス 15">
              <a:extLst>
                <a:ext uri="{FF2B5EF4-FFF2-40B4-BE49-F238E27FC236}">
                  <a16:creationId xmlns:a16="http://schemas.microsoft.com/office/drawing/2014/main" id="{24C8A474-7599-425E-A3E7-2C69034FBAE7}"/>
                </a:ext>
              </a:extLst>
            </p:cNvPr>
            <p:cNvSpPr txBox="1"/>
            <p:nvPr/>
          </p:nvSpPr>
          <p:spPr>
            <a:xfrm>
              <a:off x="633748" y="6159577"/>
              <a:ext cx="3293351" cy="307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kumimoji="1" lang="ja-JP" altLang="en-US" sz="1400" dirty="0"/>
                <a:t>申請</a:t>
              </a:r>
              <a:endParaRPr kumimoji="1" lang="en-US" altLang="ja-JP" sz="1400" dirty="0"/>
            </a:p>
          </p:txBody>
        </p:sp>
        <p:sp>
          <p:nvSpPr>
            <p:cNvPr id="18" name="テキスト ボックス 17">
              <a:extLst>
                <a:ext uri="{FF2B5EF4-FFF2-40B4-BE49-F238E27FC236}">
                  <a16:creationId xmlns:a16="http://schemas.microsoft.com/office/drawing/2014/main" id="{E2BB62CF-24E8-47AB-8EA6-410607EF020C}"/>
                </a:ext>
              </a:extLst>
            </p:cNvPr>
            <p:cNvSpPr txBox="1"/>
            <p:nvPr/>
          </p:nvSpPr>
          <p:spPr>
            <a:xfrm>
              <a:off x="4215209" y="4236978"/>
              <a:ext cx="2276783" cy="1384995"/>
            </a:xfrm>
            <a:prstGeom prst="rect">
              <a:avLst/>
            </a:prstGeom>
            <a:solidFill>
              <a:schemeClr val="accent4">
                <a:lumMod val="20000"/>
                <a:lumOff val="80000"/>
              </a:schemeClr>
            </a:solidFill>
            <a:ln>
              <a:solidFill>
                <a:schemeClr val="tx1"/>
              </a:solidFill>
              <a:prstDash val="dash"/>
            </a:ln>
          </p:spPr>
          <p:txBody>
            <a:bodyPr wrap="square" rtlCol="0">
              <a:spAutoFit/>
            </a:bodyPr>
            <a:lstStyle/>
            <a:p>
              <a:r>
                <a:rPr kumimoji="1" lang="ja-JP" altLang="en-US" sz="1200" dirty="0"/>
                <a:t>協定書は、最寄りの農業普及指導センターや農業委員会などの指導機関の意見も聞きつつ作成し、第三者である指導機関の立ち合いのもと、締結することにより実効性が高まります。</a:t>
              </a:r>
              <a:endParaRPr kumimoji="1" lang="en-US" altLang="ja-JP" sz="1200" dirty="0"/>
            </a:p>
          </p:txBody>
        </p:sp>
        <p:sp>
          <p:nvSpPr>
            <p:cNvPr id="20" name="矢印: 下 19">
              <a:extLst>
                <a:ext uri="{FF2B5EF4-FFF2-40B4-BE49-F238E27FC236}">
                  <a16:creationId xmlns:a16="http://schemas.microsoft.com/office/drawing/2014/main" id="{D7A03EC8-25D8-47D3-BD45-AB72768D399A}"/>
                </a:ext>
              </a:extLst>
            </p:cNvPr>
            <p:cNvSpPr/>
            <p:nvPr/>
          </p:nvSpPr>
          <p:spPr>
            <a:xfrm>
              <a:off x="2099215" y="4612453"/>
              <a:ext cx="345687" cy="230138"/>
            </a:xfrm>
            <a:prstGeom prst="down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矢印: 下 20">
              <a:extLst>
                <a:ext uri="{FF2B5EF4-FFF2-40B4-BE49-F238E27FC236}">
                  <a16:creationId xmlns:a16="http://schemas.microsoft.com/office/drawing/2014/main" id="{DF7563F4-983E-4987-94EA-265AC8451FF9}"/>
                </a:ext>
              </a:extLst>
            </p:cNvPr>
            <p:cNvSpPr/>
            <p:nvPr/>
          </p:nvSpPr>
          <p:spPr>
            <a:xfrm>
              <a:off x="2115942" y="5874604"/>
              <a:ext cx="345687" cy="230138"/>
            </a:xfrm>
            <a:prstGeom prst="down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矢印: 下 21">
              <a:extLst>
                <a:ext uri="{FF2B5EF4-FFF2-40B4-BE49-F238E27FC236}">
                  <a16:creationId xmlns:a16="http://schemas.microsoft.com/office/drawing/2014/main" id="{81449DD9-4E56-4F11-B20F-33AC68C535B3}"/>
                </a:ext>
              </a:extLst>
            </p:cNvPr>
            <p:cNvSpPr/>
            <p:nvPr/>
          </p:nvSpPr>
          <p:spPr>
            <a:xfrm>
              <a:off x="2099214" y="5235616"/>
              <a:ext cx="345687" cy="230138"/>
            </a:xfrm>
            <a:prstGeom prst="down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45A7839E-40C2-4D02-9623-4323A88AE73C}"/>
                </a:ext>
              </a:extLst>
            </p:cNvPr>
            <p:cNvSpPr txBox="1"/>
            <p:nvPr/>
          </p:nvSpPr>
          <p:spPr>
            <a:xfrm>
              <a:off x="4218470" y="5724000"/>
              <a:ext cx="2276783" cy="830997"/>
            </a:xfrm>
            <a:prstGeom prst="rect">
              <a:avLst/>
            </a:prstGeom>
            <a:solidFill>
              <a:schemeClr val="accent4">
                <a:lumMod val="20000"/>
                <a:lumOff val="80000"/>
              </a:schemeClr>
            </a:solidFill>
            <a:ln>
              <a:solidFill>
                <a:schemeClr val="tx1"/>
              </a:solidFill>
              <a:prstDash val="dash"/>
            </a:ln>
          </p:spPr>
          <p:txBody>
            <a:bodyPr wrap="square" rtlCol="0">
              <a:spAutoFit/>
            </a:bodyPr>
            <a:lstStyle/>
            <a:p>
              <a:r>
                <a:rPr kumimoji="1" lang="ja-JP" altLang="en-US" sz="1200" dirty="0"/>
                <a:t>申請者欄の「個人・法人名」欄に共同申請者全員の氏名、フリガナ、生年月日を連記し、申請書を作成します。</a:t>
              </a:r>
              <a:endParaRPr kumimoji="1" lang="en-US" altLang="ja-JP" sz="1200" dirty="0"/>
            </a:p>
          </p:txBody>
        </p:sp>
        <p:sp>
          <p:nvSpPr>
            <p:cNvPr id="27" name="テキスト ボックス 26">
              <a:extLst>
                <a:ext uri="{FF2B5EF4-FFF2-40B4-BE49-F238E27FC236}">
                  <a16:creationId xmlns:a16="http://schemas.microsoft.com/office/drawing/2014/main" id="{E058C06C-B048-403A-8306-5D0CA3AC6F31}"/>
                </a:ext>
              </a:extLst>
            </p:cNvPr>
            <p:cNvSpPr txBox="1"/>
            <p:nvPr/>
          </p:nvSpPr>
          <p:spPr>
            <a:xfrm>
              <a:off x="328733" y="3782754"/>
              <a:ext cx="3021552" cy="338554"/>
            </a:xfrm>
            <a:prstGeom prst="rect">
              <a:avLst/>
            </a:prstGeom>
            <a:blipFill>
              <a:blip r:embed="rId3"/>
              <a:tile tx="0" ty="0" sx="100000" sy="100000" flip="none" algn="tl"/>
            </a:blipFill>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kumimoji="1" lang="ja-JP" altLang="en-US" sz="1600" b="1" dirty="0">
                  <a:solidFill>
                    <a:schemeClr val="tx1"/>
                  </a:solidFill>
                </a:rPr>
                <a:t>共同申請の流れ</a:t>
              </a:r>
              <a:endParaRPr kumimoji="1" lang="en-US" altLang="ja-JP" sz="1600" b="1" dirty="0">
                <a:solidFill>
                  <a:schemeClr val="tx1"/>
                </a:solidFill>
              </a:endParaRPr>
            </a:p>
          </p:txBody>
        </p:sp>
        <p:cxnSp>
          <p:nvCxnSpPr>
            <p:cNvPr id="4" name="直線コネクタ 3">
              <a:extLst>
                <a:ext uri="{FF2B5EF4-FFF2-40B4-BE49-F238E27FC236}">
                  <a16:creationId xmlns:a16="http://schemas.microsoft.com/office/drawing/2014/main" id="{CFAE25AA-FC78-4F98-BED8-6B7312962425}"/>
                </a:ext>
              </a:extLst>
            </p:cNvPr>
            <p:cNvCxnSpPr>
              <a:cxnSpLocks/>
              <a:stCxn id="14" idx="3"/>
              <a:endCxn id="18" idx="1"/>
            </p:cNvCxnSpPr>
            <p:nvPr/>
          </p:nvCxnSpPr>
          <p:spPr>
            <a:xfrm flipV="1">
              <a:off x="3918735" y="4929476"/>
              <a:ext cx="296474" cy="102937"/>
            </a:xfrm>
            <a:prstGeom prst="line">
              <a:avLst/>
            </a:prstGeom>
          </p:spPr>
          <p:style>
            <a:lnRef idx="1">
              <a:schemeClr val="dk1"/>
            </a:lnRef>
            <a:fillRef idx="0">
              <a:schemeClr val="dk1"/>
            </a:fillRef>
            <a:effectRef idx="0">
              <a:schemeClr val="dk1"/>
            </a:effectRef>
            <a:fontRef idx="minor">
              <a:schemeClr val="tx1"/>
            </a:fontRef>
          </p:style>
        </p:cxnSp>
        <p:cxnSp>
          <p:nvCxnSpPr>
            <p:cNvPr id="28" name="直線コネクタ 27">
              <a:extLst>
                <a:ext uri="{FF2B5EF4-FFF2-40B4-BE49-F238E27FC236}">
                  <a16:creationId xmlns:a16="http://schemas.microsoft.com/office/drawing/2014/main" id="{CB27E2C5-DB45-40B2-A95C-A41E87B464B7}"/>
                </a:ext>
              </a:extLst>
            </p:cNvPr>
            <p:cNvCxnSpPr>
              <a:cxnSpLocks/>
              <a:endCxn id="23" idx="1"/>
            </p:cNvCxnSpPr>
            <p:nvPr/>
          </p:nvCxnSpPr>
          <p:spPr>
            <a:xfrm>
              <a:off x="3935462" y="5679185"/>
              <a:ext cx="283008" cy="460314"/>
            </a:xfrm>
            <a:prstGeom prst="line">
              <a:avLst/>
            </a:prstGeom>
          </p:spPr>
          <p:style>
            <a:lnRef idx="1">
              <a:schemeClr val="dk1"/>
            </a:lnRef>
            <a:fillRef idx="0">
              <a:schemeClr val="dk1"/>
            </a:fillRef>
            <a:effectRef idx="0">
              <a:schemeClr val="dk1"/>
            </a:effectRef>
            <a:fontRef idx="minor">
              <a:schemeClr val="tx1"/>
            </a:fontRef>
          </p:style>
        </p:cxnSp>
      </p:grpSp>
      <p:sp>
        <p:nvSpPr>
          <p:cNvPr id="30" name="テキスト ボックス 29">
            <a:extLst>
              <a:ext uri="{FF2B5EF4-FFF2-40B4-BE49-F238E27FC236}">
                <a16:creationId xmlns:a16="http://schemas.microsoft.com/office/drawing/2014/main" id="{1184BE7E-37DD-44B4-9D5B-9FD0BCF3A8FC}"/>
              </a:ext>
            </a:extLst>
          </p:cNvPr>
          <p:cNvSpPr txBox="1"/>
          <p:nvPr/>
        </p:nvSpPr>
        <p:spPr>
          <a:xfrm>
            <a:off x="1334530" y="5970623"/>
            <a:ext cx="5128177" cy="1754326"/>
          </a:xfrm>
          <a:prstGeom prst="rect">
            <a:avLst/>
          </a:prstGeom>
          <a:solidFill>
            <a:schemeClr val="accent4">
              <a:lumMod val="20000"/>
              <a:lumOff val="80000"/>
            </a:schemeClr>
          </a:solidFill>
          <a:ln>
            <a:solidFill>
              <a:schemeClr val="tx1"/>
            </a:solidFill>
            <a:prstDash val="dash"/>
          </a:ln>
        </p:spPr>
        <p:txBody>
          <a:bodyPr wrap="square" rtlCol="0">
            <a:spAutoFit/>
          </a:bodyPr>
          <a:lstStyle/>
          <a:p>
            <a:r>
              <a:rPr kumimoji="1" lang="ja-JP" altLang="en-US" sz="1200" dirty="0"/>
              <a:t>申請先は以下のとおりです（営農地のエリアで異なります）</a:t>
            </a:r>
            <a:endParaRPr kumimoji="1" lang="en-US" altLang="ja-JP" sz="1200" dirty="0"/>
          </a:p>
          <a:p>
            <a:endParaRPr kumimoji="1" lang="en-US" altLang="ja-JP" sz="1200" dirty="0"/>
          </a:p>
          <a:p>
            <a:endParaRPr kumimoji="1" lang="en-US" altLang="ja-JP" sz="1200" dirty="0"/>
          </a:p>
          <a:p>
            <a:endParaRPr kumimoji="1" lang="en-US" altLang="ja-JP" sz="1200" dirty="0"/>
          </a:p>
          <a:p>
            <a:endParaRPr kumimoji="1" lang="en-US" altLang="ja-JP" sz="1200" dirty="0"/>
          </a:p>
          <a:p>
            <a:endParaRPr kumimoji="1" lang="en-US" altLang="ja-JP" sz="1200" dirty="0"/>
          </a:p>
          <a:p>
            <a:endParaRPr kumimoji="1" lang="en-US" altLang="ja-JP" sz="1200" dirty="0"/>
          </a:p>
          <a:p>
            <a:endParaRPr kumimoji="1" lang="en-US" altLang="ja-JP" sz="1200" dirty="0"/>
          </a:p>
          <a:p>
            <a:endParaRPr kumimoji="1" lang="en-US" altLang="ja-JP" sz="1200" dirty="0"/>
          </a:p>
        </p:txBody>
      </p:sp>
      <p:pic>
        <p:nvPicPr>
          <p:cNvPr id="8" name="図 7">
            <a:extLst>
              <a:ext uri="{FF2B5EF4-FFF2-40B4-BE49-F238E27FC236}">
                <a16:creationId xmlns:a16="http://schemas.microsoft.com/office/drawing/2014/main" id="{39C15BD5-1E95-43A8-B694-B6E97FB8D59A}"/>
              </a:ext>
            </a:extLst>
          </p:cNvPr>
          <p:cNvPicPr>
            <a:picLocks noChangeAspect="1"/>
          </p:cNvPicPr>
          <p:nvPr/>
        </p:nvPicPr>
        <p:blipFill>
          <a:blip r:embed="rId4"/>
          <a:stretch>
            <a:fillRect/>
          </a:stretch>
        </p:blipFill>
        <p:spPr>
          <a:xfrm>
            <a:off x="1730678" y="6223351"/>
            <a:ext cx="4470986" cy="1450546"/>
          </a:xfrm>
          <a:prstGeom prst="rect">
            <a:avLst/>
          </a:prstGeom>
        </p:spPr>
      </p:pic>
      <p:grpSp>
        <p:nvGrpSpPr>
          <p:cNvPr id="32" name="グループ化 31">
            <a:extLst>
              <a:ext uri="{FF2B5EF4-FFF2-40B4-BE49-F238E27FC236}">
                <a16:creationId xmlns:a16="http://schemas.microsoft.com/office/drawing/2014/main" id="{664F9D6F-2EEB-4CCE-9C6B-2B8226C3723B}"/>
              </a:ext>
            </a:extLst>
          </p:cNvPr>
          <p:cNvGrpSpPr/>
          <p:nvPr/>
        </p:nvGrpSpPr>
        <p:grpSpPr>
          <a:xfrm>
            <a:off x="299448" y="427241"/>
            <a:ext cx="6505812" cy="2578496"/>
            <a:chOff x="171450" y="5776932"/>
            <a:chExt cx="6505812" cy="2578496"/>
          </a:xfrm>
        </p:grpSpPr>
        <p:sp>
          <p:nvSpPr>
            <p:cNvPr id="35" name="正方形/長方形 34">
              <a:extLst>
                <a:ext uri="{FF2B5EF4-FFF2-40B4-BE49-F238E27FC236}">
                  <a16:creationId xmlns:a16="http://schemas.microsoft.com/office/drawing/2014/main" id="{B8CC38F9-9CC7-4CA6-8A37-54B6DC347BD7}"/>
                </a:ext>
              </a:extLst>
            </p:cNvPr>
            <p:cNvSpPr/>
            <p:nvPr/>
          </p:nvSpPr>
          <p:spPr>
            <a:xfrm>
              <a:off x="171450" y="5776932"/>
              <a:ext cx="6273641" cy="25784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a:extLst>
                <a:ext uri="{FF2B5EF4-FFF2-40B4-BE49-F238E27FC236}">
                  <a16:creationId xmlns:a16="http://schemas.microsoft.com/office/drawing/2014/main" id="{1039BCF6-735F-4BD6-B10A-CE5DEE1BFB30}"/>
                </a:ext>
              </a:extLst>
            </p:cNvPr>
            <p:cNvSpPr txBox="1"/>
            <p:nvPr/>
          </p:nvSpPr>
          <p:spPr>
            <a:xfrm>
              <a:off x="276462" y="7864121"/>
              <a:ext cx="6400800" cy="307777"/>
            </a:xfrm>
            <a:prstGeom prst="rect">
              <a:avLst/>
            </a:prstGeom>
            <a:noFill/>
          </p:spPr>
          <p:txBody>
            <a:bodyPr wrap="square" rtlCol="0">
              <a:spAutoFit/>
            </a:bodyPr>
            <a:lstStyle/>
            <a:p>
              <a:r>
                <a:rPr kumimoji="1" lang="ja-JP" altLang="en-US" sz="1400" dirty="0"/>
                <a:t>３　当該家族経営協定等の取決めが遵守されていること。</a:t>
              </a:r>
            </a:p>
          </p:txBody>
        </p:sp>
        <p:sp>
          <p:nvSpPr>
            <p:cNvPr id="37" name="テキスト ボックス 36">
              <a:extLst>
                <a:ext uri="{FF2B5EF4-FFF2-40B4-BE49-F238E27FC236}">
                  <a16:creationId xmlns:a16="http://schemas.microsoft.com/office/drawing/2014/main" id="{178EEBB1-CBD8-49DC-9250-2789F40B1C0A}"/>
                </a:ext>
              </a:extLst>
            </p:cNvPr>
            <p:cNvSpPr txBox="1"/>
            <p:nvPr/>
          </p:nvSpPr>
          <p:spPr>
            <a:xfrm>
              <a:off x="276462" y="6230458"/>
              <a:ext cx="6063615" cy="815608"/>
            </a:xfrm>
            <a:prstGeom prst="rect">
              <a:avLst/>
            </a:prstGeom>
            <a:noFill/>
          </p:spPr>
          <p:txBody>
            <a:bodyPr wrap="square" rtlCol="0">
              <a:spAutoFit/>
            </a:bodyPr>
            <a:lstStyle/>
            <a:p>
              <a:r>
                <a:rPr kumimoji="1" lang="ja-JP" altLang="en-US" sz="1400" dirty="0"/>
                <a:t>１　</a:t>
              </a:r>
              <a:r>
                <a:rPr kumimoji="1" lang="ja-JP" altLang="en-US" sz="1400" dirty="0">
                  <a:latin typeface="ＭＳ ゴシック" panose="020B0609070205080204" pitchFamily="49" charset="-128"/>
                  <a:ea typeface="ＭＳ ゴシック" panose="020B0609070205080204" pitchFamily="49" charset="-128"/>
                </a:rPr>
                <a:t>申請者</a:t>
              </a:r>
              <a:r>
                <a:rPr kumimoji="1" lang="ja-JP" altLang="en-US" sz="1400" dirty="0"/>
                <a:t>が、</a:t>
              </a:r>
              <a:r>
                <a:rPr kumimoji="1" lang="ja-JP" altLang="en-US" sz="1400" dirty="0">
                  <a:latin typeface="ＭＳ ゴシック" panose="020B0609070205080204" pitchFamily="49" charset="-128"/>
                  <a:ea typeface="ＭＳ ゴシック" panose="020B0609070205080204" pitchFamily="49" charset="-128"/>
                </a:rPr>
                <a:t>全て同一の世帯</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に属する者</a:t>
              </a:r>
              <a:r>
                <a:rPr kumimoji="1" lang="ja-JP" altLang="en-US" sz="1400" dirty="0"/>
                <a:t>である、又は</a:t>
              </a:r>
              <a:r>
                <a:rPr kumimoji="1" lang="ja-JP" altLang="en-US" sz="1400" dirty="0">
                  <a:latin typeface="ＭＳ ゴシック" panose="020B0609070205080204" pitchFamily="49" charset="-128"/>
                  <a:ea typeface="ＭＳ ゴシック" panose="020B0609070205080204" pitchFamily="49" charset="-128"/>
                </a:rPr>
                <a:t>かつて同一</a:t>
              </a:r>
              <a:endParaRPr kumimoji="1" lang="en-US" altLang="ja-JP" sz="1400" dirty="0">
                <a:latin typeface="ＭＳ ゴシック" panose="020B0609070205080204" pitchFamily="49" charset="-128"/>
                <a:ea typeface="ＭＳ ゴシック" panose="020B0609070205080204" pitchFamily="49" charset="-128"/>
              </a:endParaRPr>
            </a:p>
            <a:p>
              <a:r>
                <a:rPr kumimoji="1" lang="ja-JP" altLang="en-US" sz="1400" dirty="0">
                  <a:latin typeface="ＭＳ ゴシック" panose="020B0609070205080204" pitchFamily="49" charset="-128"/>
                  <a:ea typeface="ＭＳ ゴシック" panose="020B0609070205080204" pitchFamily="49" charset="-128"/>
                </a:rPr>
                <a:t>　の世帯に属していた者</a:t>
              </a:r>
              <a:r>
                <a:rPr kumimoji="1" lang="ja-JP" altLang="en-US" sz="1400" dirty="0"/>
                <a:t>（その者の配偶者を含みます。）であること。</a:t>
              </a:r>
              <a:endParaRPr kumimoji="1" lang="en-US" altLang="ja-JP" sz="1400" dirty="0"/>
            </a:p>
            <a:p>
              <a:pPr>
                <a:spcBef>
                  <a:spcPts val="600"/>
                </a:spcBef>
              </a:pPr>
              <a:r>
                <a:rPr kumimoji="1" lang="ja-JP" altLang="en-US" sz="1400" dirty="0"/>
                <a:t>　</a:t>
              </a:r>
              <a:r>
                <a:rPr kumimoji="1" lang="en-US" altLang="ja-JP" sz="1200" dirty="0"/>
                <a:t>※</a:t>
              </a:r>
              <a:r>
                <a:rPr kumimoji="1" lang="ja-JP" altLang="en-US" sz="1200" dirty="0"/>
                <a:t>「同一の世帯」とは、住居及び生計を同じくする親族の集団です。</a:t>
              </a:r>
            </a:p>
          </p:txBody>
        </p:sp>
        <p:sp>
          <p:nvSpPr>
            <p:cNvPr id="38" name="テキスト ボックス 37">
              <a:extLst>
                <a:ext uri="{FF2B5EF4-FFF2-40B4-BE49-F238E27FC236}">
                  <a16:creationId xmlns:a16="http://schemas.microsoft.com/office/drawing/2014/main" id="{09D4CF1D-BB92-4164-8E93-6ED5F937FCFC}"/>
                </a:ext>
              </a:extLst>
            </p:cNvPr>
            <p:cNvSpPr txBox="1"/>
            <p:nvPr/>
          </p:nvSpPr>
          <p:spPr>
            <a:xfrm>
              <a:off x="255031" y="5882224"/>
              <a:ext cx="6332220" cy="338554"/>
            </a:xfrm>
            <a:prstGeom prst="rect">
              <a:avLst/>
            </a:prstGeom>
            <a:noFill/>
          </p:spPr>
          <p:txBody>
            <a:bodyPr wrap="square" rtlCol="0">
              <a:spAutoFit/>
            </a:bodyPr>
            <a:lstStyle/>
            <a:p>
              <a:r>
                <a:rPr kumimoji="1" lang="ja-JP" altLang="en-US" sz="1600" dirty="0"/>
                <a:t>次の１～３を満たすことが必要です。</a:t>
              </a:r>
            </a:p>
          </p:txBody>
        </p:sp>
        <p:sp>
          <p:nvSpPr>
            <p:cNvPr id="39" name="テキスト ボックス 38">
              <a:extLst>
                <a:ext uri="{FF2B5EF4-FFF2-40B4-BE49-F238E27FC236}">
                  <a16:creationId xmlns:a16="http://schemas.microsoft.com/office/drawing/2014/main" id="{4EDEE9AE-EFAD-42B7-9D06-F7F1FFD60201}"/>
                </a:ext>
              </a:extLst>
            </p:cNvPr>
            <p:cNvSpPr txBox="1"/>
            <p:nvPr/>
          </p:nvSpPr>
          <p:spPr>
            <a:xfrm>
              <a:off x="276462" y="7039243"/>
              <a:ext cx="6063615" cy="738664"/>
            </a:xfrm>
            <a:prstGeom prst="rect">
              <a:avLst/>
            </a:prstGeom>
            <a:noFill/>
          </p:spPr>
          <p:txBody>
            <a:bodyPr wrap="square" rtlCol="0">
              <a:spAutoFit/>
            </a:bodyPr>
            <a:lstStyle/>
            <a:p>
              <a:r>
                <a:rPr kumimoji="1" lang="ja-JP" altLang="en-US" sz="1400" dirty="0"/>
                <a:t>２　</a:t>
              </a:r>
              <a:r>
                <a:rPr kumimoji="1" lang="ja-JP" altLang="en-US" sz="1400" dirty="0">
                  <a:latin typeface="ＭＳ ゴシック" panose="020B0609070205080204" pitchFamily="49" charset="-128"/>
                  <a:ea typeface="ＭＳ ゴシック" panose="020B0609070205080204" pitchFamily="49" charset="-128"/>
                </a:rPr>
                <a:t>家族経営協定等の取決めが締結</a:t>
              </a:r>
              <a:r>
                <a:rPr kumimoji="1" lang="ja-JP" altLang="en-US" sz="1400" dirty="0"/>
                <a:t>されており、その中で、当該</a:t>
              </a:r>
              <a:r>
                <a:rPr kumimoji="1" lang="ja-JP" altLang="en-US" sz="1400" dirty="0">
                  <a:latin typeface="ＭＳ ゴシック" panose="020B0609070205080204" pitchFamily="49" charset="-128"/>
                  <a:ea typeface="ＭＳ ゴシック" panose="020B0609070205080204" pitchFamily="49" charset="-128"/>
                </a:rPr>
                <a:t>農業経営</a:t>
              </a:r>
              <a:endParaRPr kumimoji="1" lang="en-US" altLang="ja-JP" sz="1400" dirty="0">
                <a:latin typeface="ＭＳ ゴシック" panose="020B0609070205080204" pitchFamily="49" charset="-128"/>
                <a:ea typeface="ＭＳ ゴシック" panose="020B0609070205080204" pitchFamily="49" charset="-128"/>
              </a:endParaRPr>
            </a:p>
            <a:p>
              <a:r>
                <a:rPr kumimoji="1" lang="ja-JP" altLang="en-US" sz="1400" dirty="0">
                  <a:latin typeface="ＭＳ ゴシック" panose="020B0609070205080204" pitchFamily="49" charset="-128"/>
                  <a:ea typeface="ＭＳ ゴシック" panose="020B0609070205080204" pitchFamily="49" charset="-128"/>
                </a:rPr>
                <a:t>　から生ずる収益が当該認定申請者の全ての合意により決定することが明</a:t>
              </a:r>
              <a:endParaRPr kumimoji="1" lang="en-US" altLang="ja-JP" sz="1400" dirty="0">
                <a:latin typeface="ＭＳ ゴシック" panose="020B0609070205080204" pitchFamily="49" charset="-128"/>
                <a:ea typeface="ＭＳ ゴシック" panose="020B0609070205080204" pitchFamily="49" charset="-128"/>
              </a:endParaRPr>
            </a:p>
            <a:p>
              <a:r>
                <a:rPr kumimoji="1" lang="ja-JP" altLang="en-US" sz="1400" dirty="0">
                  <a:latin typeface="ＭＳ ゴシック" panose="020B0609070205080204" pitchFamily="49" charset="-128"/>
                  <a:ea typeface="ＭＳ ゴシック" panose="020B0609070205080204" pitchFamily="49" charset="-128"/>
                </a:rPr>
                <a:t>　確化</a:t>
              </a:r>
              <a:r>
                <a:rPr kumimoji="1" lang="ja-JP" altLang="en-US" sz="1400" dirty="0"/>
                <a:t>されていること。</a:t>
              </a:r>
            </a:p>
          </p:txBody>
        </p:sp>
      </p:grpSp>
      <p:sp>
        <p:nvSpPr>
          <p:cNvPr id="40" name="テキスト ボックス 39">
            <a:extLst>
              <a:ext uri="{FF2B5EF4-FFF2-40B4-BE49-F238E27FC236}">
                <a16:creationId xmlns:a16="http://schemas.microsoft.com/office/drawing/2014/main" id="{3C9816FC-1AF2-4C08-9C8C-A2D70951CA80}"/>
              </a:ext>
            </a:extLst>
          </p:cNvPr>
          <p:cNvSpPr txBox="1"/>
          <p:nvPr/>
        </p:nvSpPr>
        <p:spPr>
          <a:xfrm>
            <a:off x="299448" y="96550"/>
            <a:ext cx="4272552" cy="338554"/>
          </a:xfrm>
          <a:prstGeom prst="rect">
            <a:avLst/>
          </a:prstGeom>
          <a:blipFill>
            <a:blip r:embed="rId3"/>
            <a:tile tx="0" ty="0" sx="100000" sy="100000" flip="none" algn="tl"/>
          </a:blipFill>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kumimoji="1" lang="ja-JP" altLang="en-US" sz="1600" b="1" dirty="0">
                <a:solidFill>
                  <a:schemeClr val="tx1"/>
                </a:solidFill>
              </a:rPr>
              <a:t>農業経営改善計画の共同申請の条件は？</a:t>
            </a:r>
            <a:endParaRPr kumimoji="1" lang="en-US" altLang="ja-JP" sz="1600" b="1" dirty="0">
              <a:solidFill>
                <a:schemeClr val="tx1"/>
              </a:solidFill>
            </a:endParaRPr>
          </a:p>
        </p:txBody>
      </p:sp>
      <p:sp>
        <p:nvSpPr>
          <p:cNvPr id="5" name="テキスト ボックス 4">
            <a:extLst>
              <a:ext uri="{FF2B5EF4-FFF2-40B4-BE49-F238E27FC236}">
                <a16:creationId xmlns:a16="http://schemas.microsoft.com/office/drawing/2014/main" id="{8F4215E3-516D-4485-A1D2-447F1A4BF0C2}"/>
              </a:ext>
            </a:extLst>
          </p:cNvPr>
          <p:cNvSpPr txBox="1"/>
          <p:nvPr/>
        </p:nvSpPr>
        <p:spPr>
          <a:xfrm>
            <a:off x="2002356" y="8189244"/>
            <a:ext cx="5256751" cy="646331"/>
          </a:xfrm>
          <a:prstGeom prst="rect">
            <a:avLst/>
          </a:prstGeom>
          <a:noFill/>
        </p:spPr>
        <p:txBody>
          <a:bodyPr wrap="square" rtlCol="0">
            <a:spAutoFit/>
          </a:bodyPr>
          <a:lstStyle/>
          <a:p>
            <a:r>
              <a:rPr kumimoji="1" lang="ja-JP" altLang="en-US" dirty="0"/>
              <a:t>合志市農政課　認定農業者制度担当　</a:t>
            </a:r>
            <a:endParaRPr kumimoji="1" lang="en-US" altLang="ja-JP" dirty="0"/>
          </a:p>
          <a:p>
            <a:r>
              <a:rPr kumimoji="1" lang="en-US" altLang="ja-JP" dirty="0"/>
              <a:t>TEL</a:t>
            </a:r>
            <a:r>
              <a:rPr kumimoji="1" lang="ja-JP" altLang="en-US" dirty="0"/>
              <a:t>：</a:t>
            </a:r>
            <a:r>
              <a:rPr kumimoji="1" lang="en-US" altLang="ja-JP" dirty="0"/>
              <a:t>096-248-1445</a:t>
            </a:r>
            <a:endParaRPr kumimoji="1" lang="ja-JP" altLang="en-US" dirty="0"/>
          </a:p>
        </p:txBody>
      </p:sp>
    </p:spTree>
    <p:extLst>
      <p:ext uri="{BB962C8B-B14F-4D97-AF65-F5344CB8AC3E}">
        <p14:creationId xmlns:p14="http://schemas.microsoft.com/office/powerpoint/2010/main" val="174523641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2617</TotalTime>
  <Words>553</Words>
  <Application>Microsoft Office PowerPoint</Application>
  <PresentationFormat>画面に合わせる (4:3)</PresentationFormat>
  <Paragraphs>47</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HG丸ｺﾞｼｯｸM-PRO</vt:lpstr>
      <vt:lpstr>ＭＳ ゴシック</vt:lpstr>
      <vt:lpstr>游ゴシック</vt:lpstr>
      <vt:lpstr>Arial</vt:lpstr>
      <vt:lpstr>Calibri</vt:lpstr>
      <vt:lpstr>Calibri Light</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三木　祥平</dc:creator>
  <cp:lastModifiedBy>高来　登</cp:lastModifiedBy>
  <cp:revision>141</cp:revision>
  <cp:lastPrinted>2021-11-24T12:32:51Z</cp:lastPrinted>
  <dcterms:created xsi:type="dcterms:W3CDTF">2021-08-18T08:31:41Z</dcterms:created>
  <dcterms:modified xsi:type="dcterms:W3CDTF">2021-12-08T01:36:40Z</dcterms:modified>
</cp:coreProperties>
</file>