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notesMasterIdLst>
    <p:notesMasterId r:id="rId14"/>
  </p:notesMasterIdLst>
  <p:handoutMasterIdLst>
    <p:handoutMasterId r:id="rId15"/>
  </p:handoutMasterIdLst>
  <p:sldIdLst>
    <p:sldId id="311" r:id="rId2"/>
    <p:sldId id="307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CD1"/>
    <a:srgbClr val="FC9804"/>
    <a:srgbClr val="FFECAF"/>
    <a:srgbClr val="2B20BA"/>
    <a:srgbClr val="0E73ED"/>
    <a:srgbClr val="FEF6BE"/>
    <a:srgbClr val="DEC8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687E4C9-4CA4-4F69-9219-D66ABC5C6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FF26F5-AC94-4CFA-AB94-2A00037993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91EE1-172B-4B37-8A54-32AC5DB2B674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64733B-E152-416E-B8E2-CF5074050F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D0C80D-D45B-480D-A8FE-678525A7E0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83A40-D870-4505-8E10-1FA94781B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3262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2F92-8F42-4CA7-A8FA-A0859FAA2E2F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E9FA-2589-4D78-963D-2225CD8EB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178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8E08B-7CFB-36D1-FD40-BC6AC724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5083AE-8491-4E2D-E0B5-0E68C1F99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2DEF34-FBA6-914E-0831-C319C6EB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410-BEF9-4A68-BBF3-DBD1EB3410D2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8C115E-A3AE-16E7-A720-5D91A9CB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B4F9A6-4763-BC90-970E-7D453842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64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A6B557-1749-6239-D2A4-748B8A4E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C440D9-8936-92DB-2BAA-AFB619DEB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6F9946-FD8F-96F8-58A8-5D1B5392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9C0F-EE7B-4B67-94C9-5CC547858485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BC7077-9179-DD6E-9960-AAC31B0C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E80C22-09E5-F031-C868-3F3BB67F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85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90F336-2B8E-C519-4820-250B545E3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C238DE-2501-EFA7-2193-C15F44701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9976FE-F063-4C58-51E9-EFD76ABF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2F36-2FE2-4361-B4AB-0D0DD79EF98E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6E8031-62D1-69D8-CCDB-BA24FF68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7BFC3A-293C-E33C-1040-51A41219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64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D75599-114D-98DE-B0A1-9DF334EC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3BCDB4-A0DC-330D-BC6D-DDFE34727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E81BF-0646-F80C-74F7-BD5A4624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ACB-D3F4-4DC9-A43F-4AD45A14418C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27F63F-0055-B82F-FF9B-164F2910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E508DD-A017-DA95-06A7-C6CBCE17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4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80D52-B370-A7A6-7D53-75A9780D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0149A2-E417-2677-AD89-57D6E00E2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753BB5-54C6-5691-0F5E-150FF7CB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D22D-69AA-4ECF-BF7D-2D20E4F70B9B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A8A53B-1827-E8DD-2D1F-926F090F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D39203-1CDB-F6AD-4FF0-2BA29ED5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2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1F906-8624-9791-DD22-8092CEB4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F780BD-8139-BAB7-B0BC-B09BF4A25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E4EBCB-97E1-53DC-56D4-4B8534A9A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02B1DD-39AB-9207-8CE6-4B6E6325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A038-4232-40BB-833B-FB829E6E596A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E0DB9E-EF72-1BE4-2D1F-FEFCFD57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6E78FC-AB34-99F9-4BE7-8581136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2873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11CDBC-4D92-477B-CA22-B3D2244A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0E4020-7EC8-249D-0C90-9272E0DC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5A1ED9-8A03-7933-8D6A-B12C2FCF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B1D8A1E-CB2E-41AD-747E-3F80358C1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D4F37C-F1F3-5F75-4D93-A41728134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0D4EE4-5756-017D-B75C-3C9F0883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A038-4232-40BB-833B-FB829E6E596A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820D3E-8924-D374-30CB-2A5C04B1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570DCBE-AFE6-1D75-EC2E-EEA824F0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518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D76CD-FB94-DF77-BB6B-ED0DBABD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910BFD-E2EC-7419-D790-305391B7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2254-8141-47D1-BBE1-A1BB7157B966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78A1EE-66BC-5B97-909B-E907494E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0E386A-7B71-BF0B-5AD4-56B593E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6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8E34D8-8031-606C-C9D5-56AD6549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215C-4FDF-43A7-AC62-59D177FD096F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97C6EF-5C16-F454-0C41-A43EDFB3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684C65-AD8E-D00E-D4DC-9B453347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5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6734B2-7133-BDB0-EBD2-16478E5F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419E2-CE48-E279-C6E7-A14D5C528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41421B-F067-8FF7-1280-646420DC5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76A276-A395-4058-BC3E-FCD4E731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7C85-CA88-466F-9BE9-2C32703D5FFE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F85D9D-09CD-6E10-4AD6-3AE2C22E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7AF09C-F3DE-C6E3-7B9E-CF9A1F9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91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3A22A-D4A0-185B-EC63-A3A268DB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F25334A-7946-FB36-9040-6422CDA9B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E1E9A3-65FC-8EFD-8DAE-14EC56C04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EAF63F-7250-268F-A4A9-4A5873EC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A038-4232-40BB-833B-FB829E6E596A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10DA27-B7F5-AB10-C704-9249ABF2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88313E-6909-8942-B610-01A0F529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3875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921A28-EF02-95C0-26B7-CD27C6B9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B950E3-A383-A96F-7C26-B269C27E2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E52F59-00BF-4AFE-02EC-45763E354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AA038-4232-40BB-833B-FB829E6E596A}" type="datetime1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1846CB-6154-541F-BF01-734B191F2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179165-2A4A-03B6-0CCA-46E62310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39F584-EBA2-4BCD-8266-5548D2A6A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6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4.png"/><Relationship Id="rId5" Type="http://schemas.openxmlformats.org/officeDocument/2006/relationships/image" Target="../media/image30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A78B7D9-8DEA-05DE-9C6F-09839E0545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75CD1">
                  <a:shade val="30000"/>
                  <a:satMod val="115000"/>
                </a:srgbClr>
              </a:gs>
              <a:gs pos="50000">
                <a:srgbClr val="375CD1">
                  <a:shade val="67500"/>
                  <a:satMod val="115000"/>
                </a:srgbClr>
              </a:gs>
              <a:gs pos="100000">
                <a:srgbClr val="375CD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34FCB65-D6FB-C570-F8AB-64C40DB6E085}"/>
              </a:ext>
            </a:extLst>
          </p:cNvPr>
          <p:cNvSpPr txBox="1">
            <a:spLocks/>
          </p:cNvSpPr>
          <p:nvPr/>
        </p:nvSpPr>
        <p:spPr>
          <a:xfrm>
            <a:off x="704358" y="2321015"/>
            <a:ext cx="7695743" cy="35238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7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志合わせて</a:t>
            </a:r>
            <a:br>
              <a:rPr lang="en-US" altLang="ja-JP" sz="7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7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夢実現プロジェクト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05E37487-C125-1458-E350-80684E869F7E}"/>
              </a:ext>
            </a:extLst>
          </p:cNvPr>
          <p:cNvSpPr txBox="1">
            <a:spLocks/>
          </p:cNvSpPr>
          <p:nvPr/>
        </p:nvSpPr>
        <p:spPr>
          <a:xfrm>
            <a:off x="2087110" y="4576697"/>
            <a:ext cx="4855128" cy="449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dirty="0">
                <a:solidFill>
                  <a:srgbClr val="FFC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 みんなで未来を創ろう！★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9863671-D4BF-8612-36FE-061350D01CC7}"/>
              </a:ext>
            </a:extLst>
          </p:cNvPr>
          <p:cNvSpPr/>
          <p:nvPr/>
        </p:nvSpPr>
        <p:spPr>
          <a:xfrm>
            <a:off x="2718589" y="820758"/>
            <a:ext cx="3592171" cy="441024"/>
          </a:xfrm>
          <a:prstGeom prst="roundRect">
            <a:avLst>
              <a:gd name="adj" fmla="val 50000"/>
            </a:avLst>
          </a:prstGeom>
          <a:solidFill>
            <a:srgbClr val="0E73E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C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　小中一貫教育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FDC22C8-73A9-4CDE-8CC6-D773C7CB4936}"/>
              </a:ext>
            </a:extLst>
          </p:cNvPr>
          <p:cNvGrpSpPr/>
          <p:nvPr/>
        </p:nvGrpSpPr>
        <p:grpSpPr>
          <a:xfrm>
            <a:off x="3364121" y="1495278"/>
            <a:ext cx="2301106" cy="374420"/>
            <a:chOff x="1500185" y="5440648"/>
            <a:chExt cx="4420877" cy="71933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E12F0D7-82FF-0C8A-4365-6CD1DE769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85" y="5441016"/>
              <a:ext cx="749346" cy="718967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042E4DC-672E-027F-F71D-6510D0B1E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8918" y="5440650"/>
              <a:ext cx="748496" cy="719333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D4D9C4C-28D7-6547-F15C-D592665AB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6801" y="5440649"/>
              <a:ext cx="748496" cy="71933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55F4877-ECFB-26FE-AD96-3CFB4B59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4684" y="5440648"/>
              <a:ext cx="748496" cy="719333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E70918A0-C49E-3E5F-6A3B-5D21BDC99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2566" y="5440648"/>
              <a:ext cx="748496" cy="719333"/>
            </a:xfrm>
            <a:prstGeom prst="rect">
              <a:avLst/>
            </a:prstGeom>
          </p:spPr>
        </p:pic>
      </p:grpSp>
      <p:sp>
        <p:nvSpPr>
          <p:cNvPr id="12" name="字幕 2">
            <a:extLst>
              <a:ext uri="{FF2B5EF4-FFF2-40B4-BE49-F238E27FC236}">
                <a16:creationId xmlns:a16="http://schemas.microsoft.com/office/drawing/2014/main" id="{1C163600-87FE-D866-617E-65A49910EA95}"/>
              </a:ext>
            </a:extLst>
          </p:cNvPr>
          <p:cNvSpPr txBox="1">
            <a:spLocks/>
          </p:cNvSpPr>
          <p:nvPr/>
        </p:nvSpPr>
        <p:spPr>
          <a:xfrm>
            <a:off x="1446515" y="5137673"/>
            <a:ext cx="6211428" cy="4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 こどもまん中社会の実現を目指して ～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B4D17528-D4B9-D756-531B-05F018543566}"/>
              </a:ext>
            </a:extLst>
          </p:cNvPr>
          <p:cNvSpPr txBox="1">
            <a:spLocks/>
          </p:cNvSpPr>
          <p:nvPr/>
        </p:nvSpPr>
        <p:spPr>
          <a:xfrm>
            <a:off x="666802" y="733800"/>
            <a:ext cx="7695743" cy="3523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志合わせて</a:t>
            </a:r>
            <a:br>
              <a:rPr lang="en-US" altLang="ja-JP" sz="7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7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夢実現プロジェクト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835CDEE-4284-6234-DF5D-34D63FE557B0}"/>
              </a:ext>
            </a:extLst>
          </p:cNvPr>
          <p:cNvSpPr/>
          <p:nvPr/>
        </p:nvSpPr>
        <p:spPr>
          <a:xfrm>
            <a:off x="-1" y="6359762"/>
            <a:ext cx="9143999" cy="498237"/>
          </a:xfrm>
          <a:prstGeom prst="rect">
            <a:avLst/>
          </a:prstGeom>
          <a:solidFill>
            <a:srgbClr val="0E73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943A1CF1-9A57-D06D-9855-E9407C990AF6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8DF11F9F-DC55-C743-A5D7-1A6E23692324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9C018E9-1649-4281-B11D-3704D842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3893" y="6359763"/>
            <a:ext cx="2057400" cy="365125"/>
          </a:xfrm>
        </p:spPr>
        <p:txBody>
          <a:bodyPr/>
          <a:lstStyle/>
          <a:p>
            <a:fld id="{1539F584-EBA2-4BCD-8266-5548D2A6A1A3}" type="slidenum">
              <a:rPr kumimoji="1"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fld>
            <a:endParaRPr kumimoji="1"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8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8D508-7ED8-6AA3-B957-689005FF3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7C7E33A-AAE3-F001-C814-FF278D772C08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8DEE335-3117-57D9-9CE3-78CA029695AC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4AE1A1-4937-39F8-DE68-4BA92B92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836024"/>
          </a:xfrm>
        </p:spPr>
        <p:txBody>
          <a:bodyPr>
            <a:normAutofit/>
          </a:bodyPr>
          <a:lstStyle/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提言５：合志市行政における「志合わせて夢実現」</a:t>
            </a:r>
            <a:br>
              <a:rPr lang="en-US" altLang="ja-JP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en-US" altLang="ja-JP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Koshi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City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プロジェクト</a:t>
            </a:r>
            <a:endParaRPr kumimoji="1" lang="ja-JP" altLang="en-US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4B2B2C00-D439-437B-EE79-3A591EB7AE33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10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423E5E1A-B596-45D8-38BA-A2A9FD85C194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AF12311-515B-5F22-C74A-76E025940A56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890168-C3DC-D134-8526-D51BBCA84997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5579835-D538-3C29-5B9B-740E936A4B76}"/>
              </a:ext>
            </a:extLst>
          </p:cNvPr>
          <p:cNvSpPr/>
          <p:nvPr/>
        </p:nvSpPr>
        <p:spPr>
          <a:xfrm>
            <a:off x="3174852" y="1196916"/>
            <a:ext cx="2794296" cy="2878696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64FF7D2-410D-B48B-82B0-1550CFF33993}"/>
              </a:ext>
            </a:extLst>
          </p:cNvPr>
          <p:cNvSpPr/>
          <p:nvPr/>
        </p:nvSpPr>
        <p:spPr>
          <a:xfrm>
            <a:off x="262990" y="1196918"/>
            <a:ext cx="2794296" cy="2878696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586D8D4-A499-BCEB-2C5B-6DCFCEC91E3D}"/>
              </a:ext>
            </a:extLst>
          </p:cNvPr>
          <p:cNvSpPr/>
          <p:nvPr/>
        </p:nvSpPr>
        <p:spPr>
          <a:xfrm>
            <a:off x="6086714" y="1196917"/>
            <a:ext cx="2794296" cy="2878696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33E535CE-6602-A6BE-7AD5-9905FF6D4C8C}"/>
              </a:ext>
            </a:extLst>
          </p:cNvPr>
          <p:cNvSpPr txBox="1">
            <a:spLocks/>
          </p:cNvSpPr>
          <p:nvPr/>
        </p:nvSpPr>
        <p:spPr>
          <a:xfrm>
            <a:off x="392882" y="2203409"/>
            <a:ext cx="2572189" cy="12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笑顔で挨拶をしよう！</a:t>
            </a:r>
            <a:endParaRPr lang="en-US" altLang="ja-JP" sz="18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窓口でも、外でも、</a:t>
            </a:r>
            <a:endParaRPr lang="en-US" altLang="ja-JP" sz="18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いつも笑顔で。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D6672BE1-DF78-8282-7F96-D37E20B647D8}"/>
              </a:ext>
            </a:extLst>
          </p:cNvPr>
          <p:cNvSpPr txBox="1">
            <a:spLocks/>
          </p:cNvSpPr>
          <p:nvPr/>
        </p:nvSpPr>
        <p:spPr>
          <a:xfrm>
            <a:off x="1776055" y="442885"/>
            <a:ext cx="6022471" cy="83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－合志市総合計画に沿って、「健幸都市こうし」を実現しよう！－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715A9F-1DE6-1A64-0B76-A9D44661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" y="269423"/>
            <a:ext cx="666495" cy="4539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2FF531C-46E0-9D56-78CB-53FC897BB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06" y="1515881"/>
            <a:ext cx="512784" cy="492838"/>
          </a:xfrm>
          <a:prstGeom prst="rect">
            <a:avLst/>
          </a:prstGeom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51B9ABF4-597A-4F39-BCEE-24B91113DADE}"/>
              </a:ext>
            </a:extLst>
          </p:cNvPr>
          <p:cNvSpPr txBox="1">
            <a:spLocks/>
          </p:cNvSpPr>
          <p:nvPr/>
        </p:nvSpPr>
        <p:spPr>
          <a:xfrm>
            <a:off x="3285905" y="2203409"/>
            <a:ext cx="2572189" cy="12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仲間の仕事にも</a:t>
            </a:r>
            <a:endParaRPr lang="en-US" altLang="ja-JP" sz="18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関心を持ち、</a:t>
            </a:r>
            <a:endParaRPr lang="en-US" altLang="ja-JP" sz="18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互いに手伝いましょう！</a:t>
            </a: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EB7B7C6F-42BF-AF06-1805-950AE6FB17C9}"/>
              </a:ext>
            </a:extLst>
          </p:cNvPr>
          <p:cNvSpPr txBox="1">
            <a:spLocks/>
          </p:cNvSpPr>
          <p:nvPr/>
        </p:nvSpPr>
        <p:spPr>
          <a:xfrm>
            <a:off x="6396498" y="2203409"/>
            <a:ext cx="2572189" cy="12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自分の住んでいる</a:t>
            </a:r>
            <a:endParaRPr lang="en-US" altLang="ja-JP" sz="18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地域の活動に</a:t>
            </a:r>
            <a:endParaRPr lang="en-US" altLang="ja-JP" sz="18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必ず参加しよう！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505BEF3-A1D8-C8A7-368C-C6DE463FA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65" y="1407114"/>
            <a:ext cx="789469" cy="74647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75A92263-3FF3-1A3F-D4A0-03F6D4AB2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358" y="1413499"/>
            <a:ext cx="759007" cy="733707"/>
          </a:xfrm>
          <a:prstGeom prst="rect">
            <a:avLst/>
          </a:prstGeom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27F79753-0DAE-DA75-7E8B-8FEA2A7000AA}"/>
              </a:ext>
            </a:extLst>
          </p:cNvPr>
          <p:cNvSpPr/>
          <p:nvPr/>
        </p:nvSpPr>
        <p:spPr>
          <a:xfrm>
            <a:off x="262988" y="4270304"/>
            <a:ext cx="8618021" cy="1792180"/>
          </a:xfrm>
          <a:prstGeom prst="roundRect">
            <a:avLst>
              <a:gd name="adj" fmla="val 2819"/>
            </a:avLst>
          </a:prstGeom>
          <a:solidFill>
            <a:srgbClr val="FEF6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0768C4B3-1292-79F6-1E2B-727B0C921E54}"/>
              </a:ext>
            </a:extLst>
          </p:cNvPr>
          <p:cNvSpPr txBox="1">
            <a:spLocks/>
          </p:cNvSpPr>
          <p:nvPr/>
        </p:nvSpPr>
        <p:spPr>
          <a:xfrm>
            <a:off x="1015891" y="4521373"/>
            <a:ext cx="7798526" cy="12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合志市役所の職員をはじめ、市の仕事に関わる皆さんが、地域の皆さんと関わりながら、</a:t>
            </a:r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一つ一つ、一日一日を大切に仕事を進めることが合志市の誇り</a:t>
            </a: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です。市民とともに「健幸都市こうし」の実現に向けて歩み続けましょう！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702B1574-DB1C-5955-6B6E-646FD28B16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844" y="4818754"/>
            <a:ext cx="483326" cy="5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31F7E-D165-2A0F-00D6-1FFCD031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8376235-5577-E33B-3B95-0900A8DEF649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gradFill flip="none" rotWithShape="1">
            <a:gsLst>
              <a:gs pos="0">
                <a:srgbClr val="0E73ED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BB9BED3-96BF-EA04-FC18-585729D40297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2B2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4DC8D7-4E52-69A1-7BCD-6DC37A6B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437" y="13072"/>
            <a:ext cx="3793126" cy="83602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みんなで力を合わせよう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  <a:endParaRPr kumimoji="1" lang="ja-JP" altLang="en-US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A9F53E5-4FA7-E66E-2DEA-D2B3669F0F9D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11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64690B0-85C2-6696-8802-419B422195C4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3F38A2E2-3D43-63AC-A286-F8AF29CB2699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A2EFA6-D1B7-C02F-2D02-AE2450BD1AF2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79F9C9D-E181-7084-5792-2312CE5CF57B}"/>
              </a:ext>
            </a:extLst>
          </p:cNvPr>
          <p:cNvSpPr/>
          <p:nvPr/>
        </p:nvSpPr>
        <p:spPr>
          <a:xfrm>
            <a:off x="287381" y="1265156"/>
            <a:ext cx="3725034" cy="4794228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F680E4E4-D977-99C3-7311-B364535C0B76}"/>
              </a:ext>
            </a:extLst>
          </p:cNvPr>
          <p:cNvSpPr txBox="1">
            <a:spLocks/>
          </p:cNvSpPr>
          <p:nvPr/>
        </p:nvSpPr>
        <p:spPr>
          <a:xfrm>
            <a:off x="730993" y="1446442"/>
            <a:ext cx="3047962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rgbClr val="FC98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五つの力が一つになって！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9F7B967-3E87-0D11-2894-44868E7F87F4}"/>
              </a:ext>
            </a:extLst>
          </p:cNvPr>
          <p:cNvSpPr/>
          <p:nvPr/>
        </p:nvSpPr>
        <p:spPr>
          <a:xfrm>
            <a:off x="4222308" y="1265156"/>
            <a:ext cx="4590652" cy="14936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1FDB9CA-E1FE-407F-5AF3-F393F596CC43}"/>
              </a:ext>
            </a:extLst>
          </p:cNvPr>
          <p:cNvSpPr/>
          <p:nvPr/>
        </p:nvSpPr>
        <p:spPr>
          <a:xfrm>
            <a:off x="4222306" y="4565687"/>
            <a:ext cx="4590652" cy="14936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D78A79F-B716-EFCA-EC76-DE1A8A2CA231}"/>
              </a:ext>
            </a:extLst>
          </p:cNvPr>
          <p:cNvSpPr/>
          <p:nvPr/>
        </p:nvSpPr>
        <p:spPr>
          <a:xfrm>
            <a:off x="4222307" y="2929787"/>
            <a:ext cx="4590652" cy="14936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45C1D95A-0229-DA56-E3DD-D6CB2A4712EC}"/>
              </a:ext>
            </a:extLst>
          </p:cNvPr>
          <p:cNvSpPr txBox="1">
            <a:spLocks/>
          </p:cNvSpPr>
          <p:nvPr/>
        </p:nvSpPr>
        <p:spPr>
          <a:xfrm>
            <a:off x="4331603" y="1185733"/>
            <a:ext cx="4481355" cy="1620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このプロジェクトは、子どもたちと学校・家庭・地域・市役所が</a:t>
            </a:r>
            <a:r>
              <a:rPr lang="ja-JP" altLang="en-US" sz="1600" dirty="0">
                <a:solidFill>
                  <a:srgbClr val="FC98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バラバラに役割を分けるものじゃない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よ。</a:t>
            </a:r>
            <a:r>
              <a:rPr lang="ja-JP" altLang="en-US" sz="1600" dirty="0">
                <a:solidFill>
                  <a:srgbClr val="FC98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お互いに協力し合い、支え合うことが大切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なんだ。</a:t>
            </a:r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835EEB54-1A0B-812D-72CE-647D5C00E0F2}"/>
              </a:ext>
            </a:extLst>
          </p:cNvPr>
          <p:cNvSpPr txBox="1">
            <a:spLocks/>
          </p:cNvSpPr>
          <p:nvPr/>
        </p:nvSpPr>
        <p:spPr>
          <a:xfrm>
            <a:off x="4338604" y="4498974"/>
            <a:ext cx="4474354" cy="161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大切なのは、</a:t>
            </a:r>
            <a:r>
              <a:rPr lang="ja-JP" altLang="en-US" sz="1600" dirty="0">
                <a:solidFill>
                  <a:srgbClr val="FC98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私たち大人の「信頼し、協力し合う関係」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だよ。みんなで手をつないで、同じ方向に向かって歩き出そう！</a:t>
            </a:r>
          </a:p>
        </p:txBody>
      </p:sp>
      <p:sp>
        <p:nvSpPr>
          <p:cNvPr id="53" name="タイトル 1">
            <a:extLst>
              <a:ext uri="{FF2B5EF4-FFF2-40B4-BE49-F238E27FC236}">
                <a16:creationId xmlns:a16="http://schemas.microsoft.com/office/drawing/2014/main" id="{35575A9B-6428-9F7E-55B1-52D0239AD3A4}"/>
              </a:ext>
            </a:extLst>
          </p:cNvPr>
          <p:cNvSpPr txBox="1">
            <a:spLocks/>
          </p:cNvSpPr>
          <p:nvPr/>
        </p:nvSpPr>
        <p:spPr>
          <a:xfrm>
            <a:off x="4338604" y="2854297"/>
            <a:ext cx="4474354" cy="161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「子どもは勉強さえしていればいい」という考え方では、子どもたちは本当の意味では育たないんだ。</a:t>
            </a:r>
            <a:r>
              <a:rPr lang="ja-JP" altLang="en-US" sz="1600" dirty="0">
                <a:solidFill>
                  <a:srgbClr val="FC98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子どもたち自身の力と、私たち大人の組織的な力が一緒になって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、初めて本当の成長が生まれるよ。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FF912C-A11B-96E9-7602-38AD9091C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38" y="133112"/>
            <a:ext cx="650549" cy="56369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C19FA5E-F4C8-D91F-36E4-37031D58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7" y="1488083"/>
            <a:ext cx="461476" cy="383130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4969F63-AE03-72EA-7D83-9D622FE8D0F0}"/>
              </a:ext>
            </a:extLst>
          </p:cNvPr>
          <p:cNvSpPr/>
          <p:nvPr/>
        </p:nvSpPr>
        <p:spPr>
          <a:xfrm>
            <a:off x="1269419" y="2323540"/>
            <a:ext cx="1689395" cy="489418"/>
          </a:xfrm>
          <a:prstGeom prst="roundRect">
            <a:avLst>
              <a:gd name="adj" fmla="val 50000"/>
            </a:avLst>
          </a:prstGeom>
          <a:solidFill>
            <a:srgbClr val="2B2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子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どもたち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DF8AA31-80A5-E514-311C-80CC786E75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13" y="2370116"/>
            <a:ext cx="356564" cy="380811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E4BEB69-2D42-AE3C-55CC-3E979C19FE66}"/>
              </a:ext>
            </a:extLst>
          </p:cNvPr>
          <p:cNvSpPr/>
          <p:nvPr/>
        </p:nvSpPr>
        <p:spPr>
          <a:xfrm>
            <a:off x="586457" y="2990209"/>
            <a:ext cx="1149330" cy="491877"/>
          </a:xfrm>
          <a:prstGeom prst="roundRect">
            <a:avLst>
              <a:gd name="adj" fmla="val 50000"/>
            </a:avLst>
          </a:prstGeom>
          <a:solidFill>
            <a:srgbClr val="2B2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学校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D8F5208-54A7-5CF3-BD75-DB369F76A5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8" y="3078541"/>
            <a:ext cx="304596" cy="290618"/>
          </a:xfrm>
          <a:prstGeom prst="rect">
            <a:avLst/>
          </a:prstGeom>
        </p:spPr>
      </p:pic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E12999B-80E7-F554-1779-785C844CDE05}"/>
              </a:ext>
            </a:extLst>
          </p:cNvPr>
          <p:cNvSpPr/>
          <p:nvPr/>
        </p:nvSpPr>
        <p:spPr>
          <a:xfrm>
            <a:off x="2492447" y="2990209"/>
            <a:ext cx="1191275" cy="491877"/>
          </a:xfrm>
          <a:prstGeom prst="roundRect">
            <a:avLst>
              <a:gd name="adj" fmla="val 50000"/>
            </a:avLst>
          </a:prstGeom>
          <a:solidFill>
            <a:srgbClr val="2B2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家庭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7740833-D0DA-23C7-6B81-7324566333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99" y="3078222"/>
            <a:ext cx="312347" cy="287487"/>
          </a:xfrm>
          <a:prstGeom prst="rect">
            <a:avLst/>
          </a:prstGeom>
        </p:spPr>
      </p:pic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E3225C34-23C6-9A5B-942B-4E4A2E3FF021}"/>
              </a:ext>
            </a:extLst>
          </p:cNvPr>
          <p:cNvSpPr/>
          <p:nvPr/>
        </p:nvSpPr>
        <p:spPr>
          <a:xfrm>
            <a:off x="862436" y="3702044"/>
            <a:ext cx="1144802" cy="489418"/>
          </a:xfrm>
          <a:prstGeom prst="roundRect">
            <a:avLst>
              <a:gd name="adj" fmla="val 50000"/>
            </a:avLst>
          </a:prstGeom>
          <a:solidFill>
            <a:srgbClr val="2B2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地域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73C1EE30-C30F-DA80-AD19-653EA2D63102}"/>
              </a:ext>
            </a:extLst>
          </p:cNvPr>
          <p:cNvSpPr/>
          <p:nvPr/>
        </p:nvSpPr>
        <p:spPr>
          <a:xfrm>
            <a:off x="2215785" y="3699584"/>
            <a:ext cx="1144802" cy="491877"/>
          </a:xfrm>
          <a:prstGeom prst="roundRect">
            <a:avLst>
              <a:gd name="adj" fmla="val 50000"/>
            </a:avLst>
          </a:prstGeom>
          <a:solidFill>
            <a:srgbClr val="2B2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行政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23E5ADCA-B415-FC6F-52E7-CC768DEB84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4" y="3768015"/>
            <a:ext cx="323002" cy="30268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4283F3DE-100B-88B7-FB83-6F445C8ED02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19" y="3806416"/>
            <a:ext cx="407229" cy="277349"/>
          </a:xfrm>
          <a:prstGeom prst="rect">
            <a:avLst/>
          </a:prstGeom>
        </p:spPr>
      </p:pic>
      <p:sp>
        <p:nvSpPr>
          <p:cNvPr id="54" name="タイトル 1">
            <a:extLst>
              <a:ext uri="{FF2B5EF4-FFF2-40B4-BE49-F238E27FC236}">
                <a16:creationId xmlns:a16="http://schemas.microsoft.com/office/drawing/2014/main" id="{A23F1900-686E-4EFD-0195-DD809505FEA8}"/>
              </a:ext>
            </a:extLst>
          </p:cNvPr>
          <p:cNvSpPr txBox="1">
            <a:spLocks/>
          </p:cNvSpPr>
          <p:nvPr/>
        </p:nvSpPr>
        <p:spPr>
          <a:xfrm>
            <a:off x="497271" y="4471688"/>
            <a:ext cx="3047962" cy="90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FC98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それぞれがピースとなって</a:t>
            </a:r>
            <a:endParaRPr lang="en-US" altLang="ja-JP" sz="1800" dirty="0">
              <a:solidFill>
                <a:srgbClr val="FC9804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dirty="0">
                <a:solidFill>
                  <a:srgbClr val="FC98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みんなの夢をカチッと実現！</a:t>
            </a: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304DC35A-5F00-C9A6-A2B3-36F460D203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98" y="4974569"/>
            <a:ext cx="347169" cy="347169"/>
          </a:xfrm>
          <a:prstGeom prst="rect">
            <a:avLst/>
          </a:prstGeom>
        </p:spPr>
      </p:pic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0F81D353-09D3-30FC-D125-C362809E3D16}"/>
              </a:ext>
            </a:extLst>
          </p:cNvPr>
          <p:cNvSpPr/>
          <p:nvPr/>
        </p:nvSpPr>
        <p:spPr>
          <a:xfrm>
            <a:off x="4217952" y="1260800"/>
            <a:ext cx="106649" cy="1493697"/>
          </a:xfrm>
          <a:prstGeom prst="roundRect">
            <a:avLst>
              <a:gd name="adj" fmla="val 0"/>
            </a:avLst>
          </a:prstGeom>
          <a:solidFill>
            <a:srgbClr val="2B20B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C389505F-371D-AFA9-0F19-5CEB4FEBB606}"/>
              </a:ext>
            </a:extLst>
          </p:cNvPr>
          <p:cNvSpPr/>
          <p:nvPr/>
        </p:nvSpPr>
        <p:spPr>
          <a:xfrm>
            <a:off x="4224953" y="2930241"/>
            <a:ext cx="106649" cy="1493697"/>
          </a:xfrm>
          <a:prstGeom prst="roundRect">
            <a:avLst>
              <a:gd name="adj" fmla="val 0"/>
            </a:avLst>
          </a:prstGeom>
          <a:solidFill>
            <a:srgbClr val="2B20B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D8120BB4-3B8E-A4B2-196F-EFD4EDFC63E8}"/>
              </a:ext>
            </a:extLst>
          </p:cNvPr>
          <p:cNvSpPr/>
          <p:nvPr/>
        </p:nvSpPr>
        <p:spPr>
          <a:xfrm>
            <a:off x="4224953" y="4561331"/>
            <a:ext cx="106649" cy="1493697"/>
          </a:xfrm>
          <a:prstGeom prst="roundRect">
            <a:avLst>
              <a:gd name="adj" fmla="val 0"/>
            </a:avLst>
          </a:prstGeom>
          <a:solidFill>
            <a:srgbClr val="2B20B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14F509C2-7073-46BD-F9BB-4C3740F24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5278" y="5586895"/>
            <a:ext cx="817229" cy="314993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052750E0-3DA1-F02A-D67E-33D679AC7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72" y="2944487"/>
            <a:ext cx="684348" cy="6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379D7-9A37-6565-DE5C-5D02D5FD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032128E-F9D1-7BBB-3ABF-EE7FEF84DE14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63C8D96-F8A7-9D0B-5BDB-4BF724F1E5B2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32B4E-9F10-DC22-C6A8-41A89092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697" y="1784"/>
            <a:ext cx="2357691" cy="83602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大切な言葉</a:t>
            </a: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47CA8A3-6F46-6463-BB93-27D90B1FADBF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12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534047D-881D-7A8E-BF4E-343A7D06DD8F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F334A7ED-7BB8-F471-FA5E-82CA73B535A4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FBF0FB5-73B5-B7EB-9451-337043042AB6}"/>
              </a:ext>
            </a:extLst>
          </p:cNvPr>
          <p:cNvSpPr/>
          <p:nvPr/>
        </p:nvSpPr>
        <p:spPr>
          <a:xfrm>
            <a:off x="0" y="1097281"/>
            <a:ext cx="9144000" cy="5290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AF0B390-DA12-41F7-6DA3-3B8151FD1533}"/>
              </a:ext>
            </a:extLst>
          </p:cNvPr>
          <p:cNvSpPr/>
          <p:nvPr/>
        </p:nvSpPr>
        <p:spPr>
          <a:xfrm>
            <a:off x="509451" y="1980306"/>
            <a:ext cx="5187850" cy="2367655"/>
          </a:xfrm>
          <a:prstGeom prst="roundRect">
            <a:avLst>
              <a:gd name="adj" fmla="val 9750"/>
            </a:avLst>
          </a:prstGeom>
          <a:solidFill>
            <a:srgbClr val="375CD1"/>
          </a:solidFill>
          <a:ln w="57150">
            <a:solidFill>
              <a:srgbClr val="FC98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「あなたが生まれたとき、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あなたは泣いていたが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周りの人はみんな笑顔だった。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だからあなたが死ぬときは、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あなたは笑顔で周りのみんなは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泣いているような人生を送りなさい。」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46AB1D34-895E-4BB0-2E2F-8E3D0C4F8551}"/>
              </a:ext>
            </a:extLst>
          </p:cNvPr>
          <p:cNvSpPr txBox="1">
            <a:spLocks/>
          </p:cNvSpPr>
          <p:nvPr/>
        </p:nvSpPr>
        <p:spPr>
          <a:xfrm>
            <a:off x="406659" y="1331342"/>
            <a:ext cx="5300098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rgbClr val="FFC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👉ネイティブアメリカン・チェロキー族の言葉より</a:t>
            </a:r>
            <a:endParaRPr lang="en-US" altLang="ja-JP" sz="1800" dirty="0">
              <a:solidFill>
                <a:srgbClr val="FFC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B0E4F7-07E0-D053-EBD5-0C1799775D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17" y="196205"/>
            <a:ext cx="533562" cy="46208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FA680B68-4627-2093-EF6A-B5F124F17C8A}"/>
              </a:ext>
            </a:extLst>
          </p:cNvPr>
          <p:cNvSpPr txBox="1">
            <a:spLocks/>
          </p:cNvSpPr>
          <p:nvPr/>
        </p:nvSpPr>
        <p:spPr>
          <a:xfrm>
            <a:off x="723965" y="1789181"/>
            <a:ext cx="725921" cy="1069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0" dirty="0">
                <a:solidFill>
                  <a:srgbClr val="FC98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“</a:t>
            </a:r>
            <a:endParaRPr lang="en-US" altLang="ja-JP" sz="8000" dirty="0">
              <a:solidFill>
                <a:srgbClr val="FC9804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DBD25F8-CAE5-3A4D-9A28-1074393F1DC0}"/>
              </a:ext>
            </a:extLst>
          </p:cNvPr>
          <p:cNvSpPr/>
          <p:nvPr/>
        </p:nvSpPr>
        <p:spPr>
          <a:xfrm>
            <a:off x="509451" y="4818454"/>
            <a:ext cx="8201841" cy="1365235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4026F82F-83A7-0005-1BF7-B37D4422A17E}"/>
              </a:ext>
            </a:extLst>
          </p:cNvPr>
          <p:cNvSpPr txBox="1">
            <a:spLocks/>
          </p:cNvSpPr>
          <p:nvPr/>
        </p:nvSpPr>
        <p:spPr>
          <a:xfrm>
            <a:off x="1297568" y="4929601"/>
            <a:ext cx="7297795" cy="143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このプロジェクトの取り組みによって、子どもたちをはじめ、私たちみんなの夢が実現し、幸福で明るい未来がやってくることを信じています。</a:t>
            </a:r>
          </a:p>
          <a:p>
            <a:pPr>
              <a:lnSpc>
                <a:spcPct val="100000"/>
              </a:lnSpc>
            </a:pP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一人ひとりの志が合わさるとき、合志市の未来が輝きます。</a:t>
            </a:r>
          </a:p>
          <a:p>
            <a:pPr>
              <a:lnSpc>
                <a:spcPct val="100000"/>
              </a:lnSpc>
            </a:pPr>
            <a:endParaRPr lang="en-US" altLang="ja-JP" sz="1800" dirty="0">
              <a:solidFill>
                <a:srgbClr val="FFC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0DC3D6E-F345-7C96-D951-7EED8B5E81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3" y="5138104"/>
            <a:ext cx="756003" cy="65711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F19F053-CE38-A096-3B34-D73C12FBD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01" y="1208429"/>
            <a:ext cx="3272644" cy="32726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5451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1B506A1-7682-6A12-C6A4-B84125162E95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rgbClr val="FC98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80B7E87-6812-FC84-5046-85A3C29ACE14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FC98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4DCAEC-4261-4E1D-B4CE-BD1BECFD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836024"/>
          </a:xfrm>
        </p:spPr>
        <p:txBody>
          <a:bodyPr>
            <a:normAutofit/>
          </a:bodyPr>
          <a:lstStyle/>
          <a:p>
            <a:r>
              <a:rPr kumimoji="1"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「志を合わせる」ってどういうこと？　みんなで力を合わせよう！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A49FEBA1-61E8-0039-2020-C255DAF66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5" y="99639"/>
            <a:ext cx="676208" cy="694992"/>
          </a:xfrm>
          <a:prstGeom prst="rect">
            <a:avLst/>
          </a:prstGeom>
        </p:spPr>
      </p:pic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835EBC6A-F659-5E12-08DF-D0B7C2FCFAD4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2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8359763-61FF-19FF-2AC3-AA21F83FC020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1932381B-127E-FDE2-B652-B023E015127A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4A9B5F-A41F-B5E6-73F7-916398042A27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solidFill>
            <a:srgbClr val="FEF6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59C87F0F-8F72-F5EF-A4E4-90C66E92E0B4}"/>
              </a:ext>
            </a:extLst>
          </p:cNvPr>
          <p:cNvSpPr/>
          <p:nvPr/>
        </p:nvSpPr>
        <p:spPr>
          <a:xfrm>
            <a:off x="3174852" y="1196915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1A31AC3-A86A-D4F0-8185-6DD85C11D55C}"/>
              </a:ext>
            </a:extLst>
          </p:cNvPr>
          <p:cNvSpPr/>
          <p:nvPr/>
        </p:nvSpPr>
        <p:spPr>
          <a:xfrm>
            <a:off x="262990" y="1196917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94867A3-6F60-C43B-ACBD-FAB3A0D1616C}"/>
              </a:ext>
            </a:extLst>
          </p:cNvPr>
          <p:cNvSpPr/>
          <p:nvPr/>
        </p:nvSpPr>
        <p:spPr>
          <a:xfrm>
            <a:off x="6086714" y="1196916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E97446C-214D-5A0B-16E2-C56051B0B58A}"/>
              </a:ext>
            </a:extLst>
          </p:cNvPr>
          <p:cNvCxnSpPr/>
          <p:nvPr/>
        </p:nvCxnSpPr>
        <p:spPr>
          <a:xfrm>
            <a:off x="449883" y="2481943"/>
            <a:ext cx="241662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08069480-6522-5DAB-FA0D-2E919CAE2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91" y="1263856"/>
            <a:ext cx="740411" cy="643565"/>
          </a:xfrm>
          <a:prstGeom prst="rect">
            <a:avLst/>
          </a:prstGeom>
        </p:spPr>
      </p:pic>
      <p:sp>
        <p:nvSpPr>
          <p:cNvPr id="25" name="タイトル 1">
            <a:extLst>
              <a:ext uri="{FF2B5EF4-FFF2-40B4-BE49-F238E27FC236}">
                <a16:creationId xmlns:a16="http://schemas.microsoft.com/office/drawing/2014/main" id="{DD5D3834-2851-46F6-7406-8D8D8B326508}"/>
              </a:ext>
            </a:extLst>
          </p:cNvPr>
          <p:cNvSpPr txBox="1">
            <a:spLocks/>
          </p:cNvSpPr>
          <p:nvPr/>
        </p:nvSpPr>
        <p:spPr>
          <a:xfrm>
            <a:off x="1014192" y="1974359"/>
            <a:ext cx="1983815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「志」とは？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35AF2DAD-E671-66E9-19C9-7192B358A83F}"/>
              </a:ext>
            </a:extLst>
          </p:cNvPr>
          <p:cNvSpPr txBox="1">
            <a:spLocks/>
          </p:cNvSpPr>
          <p:nvPr/>
        </p:nvSpPr>
        <p:spPr>
          <a:xfrm>
            <a:off x="474720" y="2414401"/>
            <a:ext cx="2436806" cy="2935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・「何のために生きるの？」、「何をしたいの？」と自分に問いかけること。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・自分だけの宝物（＝志）を見つけよう！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・一人ひとりの心の中に輝く星</a:t>
            </a:r>
            <a:r>
              <a:rPr lang="ja-JP" altLang="en-US" sz="1600" dirty="0">
                <a:solidFill>
                  <a:srgbClr val="FFC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を大切に。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ABA66D8-2631-294C-7DDF-7A45A1F5221C}"/>
              </a:ext>
            </a:extLst>
          </p:cNvPr>
          <p:cNvCxnSpPr/>
          <p:nvPr/>
        </p:nvCxnSpPr>
        <p:spPr>
          <a:xfrm>
            <a:off x="3363685" y="2481943"/>
            <a:ext cx="241662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タイトル 1">
            <a:extLst>
              <a:ext uri="{FF2B5EF4-FFF2-40B4-BE49-F238E27FC236}">
                <a16:creationId xmlns:a16="http://schemas.microsoft.com/office/drawing/2014/main" id="{93E47FC4-8DB6-C5DE-4C28-CECD946F220C}"/>
              </a:ext>
            </a:extLst>
          </p:cNvPr>
          <p:cNvSpPr txBox="1">
            <a:spLocks/>
          </p:cNvSpPr>
          <p:nvPr/>
        </p:nvSpPr>
        <p:spPr>
          <a:xfrm>
            <a:off x="3593525" y="1974359"/>
            <a:ext cx="1983815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「合わせて」とは？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6AB1185-91B5-CCB3-1E12-F4B8BB5B1F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13" y="1364610"/>
            <a:ext cx="551772" cy="551772"/>
          </a:xfrm>
          <a:prstGeom prst="rect">
            <a:avLst/>
          </a:prstGeom>
        </p:spPr>
      </p:pic>
      <p:sp>
        <p:nvSpPr>
          <p:cNvPr id="31" name="タイトル 1">
            <a:extLst>
              <a:ext uri="{FF2B5EF4-FFF2-40B4-BE49-F238E27FC236}">
                <a16:creationId xmlns:a16="http://schemas.microsoft.com/office/drawing/2014/main" id="{AA8F67E7-FF02-962C-1B8A-D7E95B9BE978}"/>
              </a:ext>
            </a:extLst>
          </p:cNvPr>
          <p:cNvSpPr txBox="1">
            <a:spLocks/>
          </p:cNvSpPr>
          <p:nvPr/>
        </p:nvSpPr>
        <p:spPr>
          <a:xfrm>
            <a:off x="3422196" y="2539922"/>
            <a:ext cx="2294606" cy="2953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・自分のことだけでなく、「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みんなのために何ができるかな？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」って考えること。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・たくさんの人の考えを知って、認め合おう！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・パズルのように、みんなの力をひとつに。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2ED0926D-D499-7C69-2BF9-5161FA735C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1330349"/>
            <a:ext cx="557383" cy="540642"/>
          </a:xfrm>
          <a:prstGeom prst="rect">
            <a:avLst/>
          </a:prstGeom>
        </p:spPr>
      </p:pic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8D773E1-C504-4120-1BA9-6F72D6D72DE4}"/>
              </a:ext>
            </a:extLst>
          </p:cNvPr>
          <p:cNvCxnSpPr/>
          <p:nvPr/>
        </p:nvCxnSpPr>
        <p:spPr>
          <a:xfrm>
            <a:off x="6294664" y="2481943"/>
            <a:ext cx="241662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タイトル 1">
            <a:extLst>
              <a:ext uri="{FF2B5EF4-FFF2-40B4-BE49-F238E27FC236}">
                <a16:creationId xmlns:a16="http://schemas.microsoft.com/office/drawing/2014/main" id="{EFF7770B-F275-EE54-B66E-A7A14FB449D3}"/>
              </a:ext>
            </a:extLst>
          </p:cNvPr>
          <p:cNvSpPr txBox="1">
            <a:spLocks/>
          </p:cNvSpPr>
          <p:nvPr/>
        </p:nvSpPr>
        <p:spPr>
          <a:xfrm>
            <a:off x="6278584" y="1970626"/>
            <a:ext cx="2448787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合志の誇り：合志義塾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24C220D2-34F5-1C9A-174A-8DA08DDE4E30}"/>
              </a:ext>
            </a:extLst>
          </p:cNvPr>
          <p:cNvSpPr txBox="1">
            <a:spLocks/>
          </p:cNvSpPr>
          <p:nvPr/>
        </p:nvSpPr>
        <p:spPr>
          <a:xfrm>
            <a:off x="6323078" y="2558094"/>
            <a:ext cx="2294606" cy="2575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・昔、合志市には「学び」を大切にした「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合志義塾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」という場所があったんだ。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・その大切な気持ちをこれからもつないでいこう！</a:t>
            </a:r>
          </a:p>
        </p:txBody>
      </p:sp>
    </p:spTree>
    <p:extLst>
      <p:ext uri="{BB962C8B-B14F-4D97-AF65-F5344CB8AC3E}">
        <p14:creationId xmlns:p14="http://schemas.microsoft.com/office/powerpoint/2010/main" val="57696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A1D1F-5FD0-D28B-22F8-1632182B0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7FE3BD-E1E5-2096-796B-DF0536418AA4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86131C-C7F7-7B95-001F-AA2712725C35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3563A0-6018-49BF-CA18-C74ED286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836024"/>
          </a:xfrm>
        </p:spPr>
        <p:txBody>
          <a:bodyPr>
            <a:normAutofit/>
          </a:bodyPr>
          <a:lstStyle/>
          <a:p>
            <a:r>
              <a:rPr kumimoji="1"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「夢実現」ってどういうこと？　夢は大きく、何でもいいんだ！</a:t>
            </a: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0B17D7D-4367-EAB3-9FF7-339B0F55F410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3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54741D4C-F8A2-D5D4-1196-804AE9D04573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3B293CC4-097D-8F30-BE0F-8A49BC248A17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F44C3DE-7C79-2FF3-312B-287C30226F19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B684888-5C52-016A-E7B1-0377B5609FEB}"/>
              </a:ext>
            </a:extLst>
          </p:cNvPr>
          <p:cNvSpPr/>
          <p:nvPr/>
        </p:nvSpPr>
        <p:spPr>
          <a:xfrm>
            <a:off x="209050" y="1265156"/>
            <a:ext cx="4199177" cy="2342505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670B6ECA-1EBD-D291-1BB9-89F5D1703170}"/>
              </a:ext>
            </a:extLst>
          </p:cNvPr>
          <p:cNvSpPr txBox="1">
            <a:spLocks/>
          </p:cNvSpPr>
          <p:nvPr/>
        </p:nvSpPr>
        <p:spPr>
          <a:xfrm>
            <a:off x="988461" y="1417230"/>
            <a:ext cx="1983815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「夢」とは？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08A21D01-1107-E4DD-72E3-5B32CFB34E6C}"/>
              </a:ext>
            </a:extLst>
          </p:cNvPr>
          <p:cNvSpPr txBox="1">
            <a:spLocks/>
          </p:cNvSpPr>
          <p:nvPr/>
        </p:nvSpPr>
        <p:spPr>
          <a:xfrm>
            <a:off x="331041" y="1748067"/>
            <a:ext cx="4000559" cy="1742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・職業だけじゃないよ！「こんな自分になりたいな」という将来の姿、例えば、こんな家族を築きたい、あこがれられる人や尊敬される人になりたい、でもいいんだ！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FC5677-FEE3-B5A2-D6A9-3F344AD8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2" y="195843"/>
            <a:ext cx="469410" cy="44659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9330F9-2067-7E46-E3C8-3DFA1C1510FE}"/>
              </a:ext>
            </a:extLst>
          </p:cNvPr>
          <p:cNvSpPr/>
          <p:nvPr/>
        </p:nvSpPr>
        <p:spPr>
          <a:xfrm>
            <a:off x="4613782" y="1265156"/>
            <a:ext cx="4199177" cy="2342505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B6FA4C0-3399-B6A3-91F8-EE0271BC5538}"/>
              </a:ext>
            </a:extLst>
          </p:cNvPr>
          <p:cNvSpPr/>
          <p:nvPr/>
        </p:nvSpPr>
        <p:spPr>
          <a:xfrm>
            <a:off x="209050" y="3796760"/>
            <a:ext cx="4199177" cy="2342505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7908FAB-E78E-AA65-6762-2EC8E27B1340}"/>
              </a:ext>
            </a:extLst>
          </p:cNvPr>
          <p:cNvSpPr/>
          <p:nvPr/>
        </p:nvSpPr>
        <p:spPr>
          <a:xfrm>
            <a:off x="4613781" y="3796760"/>
            <a:ext cx="4199177" cy="2342505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4F6F5BE-617E-D3AC-4873-246A7E2F4E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" y="1497040"/>
            <a:ext cx="480721" cy="40594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5BDA95B-EAB7-F215-49A7-AE62FB5B4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53" y="1464568"/>
            <a:ext cx="484872" cy="435702"/>
          </a:xfrm>
          <a:prstGeom prst="rect">
            <a:avLst/>
          </a:prstGeom>
        </p:spPr>
      </p:pic>
      <p:sp>
        <p:nvSpPr>
          <p:cNvPr id="44" name="タイトル 1">
            <a:extLst>
              <a:ext uri="{FF2B5EF4-FFF2-40B4-BE49-F238E27FC236}">
                <a16:creationId xmlns:a16="http://schemas.microsoft.com/office/drawing/2014/main" id="{885D0D9C-1592-03D0-405C-9F7400D5940B}"/>
              </a:ext>
            </a:extLst>
          </p:cNvPr>
          <p:cNvSpPr txBox="1">
            <a:spLocks/>
          </p:cNvSpPr>
          <p:nvPr/>
        </p:nvSpPr>
        <p:spPr>
          <a:xfrm>
            <a:off x="5351850" y="1416367"/>
            <a:ext cx="2604085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「出会い」が夢を育む</a:t>
            </a:r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4A67790E-6BF5-2E77-E7C2-1F9615993A26}"/>
              </a:ext>
            </a:extLst>
          </p:cNvPr>
          <p:cNvSpPr txBox="1">
            <a:spLocks/>
          </p:cNvSpPr>
          <p:nvPr/>
        </p:nvSpPr>
        <p:spPr>
          <a:xfrm>
            <a:off x="4777209" y="1748067"/>
            <a:ext cx="4000559" cy="1352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・たくさんの人に出会って、「こんな風になりたいな」って思える人をみつけよう！この「あこがれ」が、がんばる力になるよ。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8D1F8F4A-955C-5B4C-1483-54D98F9761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" y="4033419"/>
            <a:ext cx="455584" cy="451433"/>
          </a:xfrm>
          <a:prstGeom prst="rect">
            <a:avLst/>
          </a:prstGeom>
        </p:spPr>
      </p:pic>
      <p:sp>
        <p:nvSpPr>
          <p:cNvPr id="48" name="タイトル 1">
            <a:extLst>
              <a:ext uri="{FF2B5EF4-FFF2-40B4-BE49-F238E27FC236}">
                <a16:creationId xmlns:a16="http://schemas.microsoft.com/office/drawing/2014/main" id="{2D76F29A-323E-E458-1F68-5B842006CF16}"/>
              </a:ext>
            </a:extLst>
          </p:cNvPr>
          <p:cNvSpPr txBox="1">
            <a:spLocks/>
          </p:cNvSpPr>
          <p:nvPr/>
        </p:nvSpPr>
        <p:spPr>
          <a:xfrm>
            <a:off x="988460" y="3947438"/>
            <a:ext cx="2264822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「続ける」ことが大切</a:t>
            </a:r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9E365051-C9F5-2258-80EB-54D5A8DFAED1}"/>
              </a:ext>
            </a:extLst>
          </p:cNvPr>
          <p:cNvSpPr txBox="1">
            <a:spLocks/>
          </p:cNvSpPr>
          <p:nvPr/>
        </p:nvSpPr>
        <p:spPr>
          <a:xfrm>
            <a:off x="445295" y="4405701"/>
            <a:ext cx="4000559" cy="1187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・あこがれに近づくために、毎日の生活を少しづつ変えてみよう。それが習慣になるまで続けることが大切だよ！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9A51CEB5-EEB3-BDC9-4D51-1BEB022C30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09" y="3921686"/>
            <a:ext cx="619792" cy="538722"/>
          </a:xfrm>
          <a:prstGeom prst="rect">
            <a:avLst/>
          </a:prstGeom>
        </p:spPr>
      </p:pic>
      <p:sp>
        <p:nvSpPr>
          <p:cNvPr id="52" name="タイトル 1">
            <a:extLst>
              <a:ext uri="{FF2B5EF4-FFF2-40B4-BE49-F238E27FC236}">
                <a16:creationId xmlns:a16="http://schemas.microsoft.com/office/drawing/2014/main" id="{34153EEF-3B53-BCCC-78C7-C0B9F1608D6B}"/>
              </a:ext>
            </a:extLst>
          </p:cNvPr>
          <p:cNvSpPr txBox="1">
            <a:spLocks/>
          </p:cNvSpPr>
          <p:nvPr/>
        </p:nvSpPr>
        <p:spPr>
          <a:xfrm>
            <a:off x="5351849" y="3921686"/>
            <a:ext cx="3204321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「あこがれられる大人」になろう</a:t>
            </a:r>
          </a:p>
        </p:txBody>
      </p:sp>
      <p:sp>
        <p:nvSpPr>
          <p:cNvPr id="53" name="タイトル 1">
            <a:extLst>
              <a:ext uri="{FF2B5EF4-FFF2-40B4-BE49-F238E27FC236}">
                <a16:creationId xmlns:a16="http://schemas.microsoft.com/office/drawing/2014/main" id="{7E9887D0-27A6-B729-C4E1-159F26A3E155}"/>
              </a:ext>
            </a:extLst>
          </p:cNvPr>
          <p:cNvSpPr txBox="1">
            <a:spLocks/>
          </p:cNvSpPr>
          <p:nvPr/>
        </p:nvSpPr>
        <p:spPr>
          <a:xfrm>
            <a:off x="4812399" y="4240531"/>
            <a:ext cx="4000559" cy="175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・大人も、子どもたちに「あこがれられる」存在になろう！「大人になってよかった！」「この町に住んでよかった！」って思ってもらえる大人が、子どもたちの夢を育むんだ。</a:t>
            </a:r>
          </a:p>
        </p:txBody>
      </p:sp>
    </p:spTree>
    <p:extLst>
      <p:ext uri="{BB962C8B-B14F-4D97-AF65-F5344CB8AC3E}">
        <p14:creationId xmlns:p14="http://schemas.microsoft.com/office/powerpoint/2010/main" val="21512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85FA-8FDA-3AE5-3E24-2E813BC6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B3B1AE-61BB-890B-6C62-BB12F9FF6E19}"/>
              </a:ext>
            </a:extLst>
          </p:cNvPr>
          <p:cNvSpPr/>
          <p:nvPr/>
        </p:nvSpPr>
        <p:spPr>
          <a:xfrm>
            <a:off x="18761" y="1069535"/>
            <a:ext cx="9144000" cy="52902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31E4F98-34B5-CE30-211A-FC25DD8A3CC4}"/>
              </a:ext>
            </a:extLst>
          </p:cNvPr>
          <p:cNvSpPr/>
          <p:nvPr/>
        </p:nvSpPr>
        <p:spPr>
          <a:xfrm>
            <a:off x="209050" y="2351521"/>
            <a:ext cx="8647567" cy="1352313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ABD821A2-17E0-C22D-1A2E-6CD71708614E}"/>
              </a:ext>
            </a:extLst>
          </p:cNvPr>
          <p:cNvSpPr/>
          <p:nvPr/>
        </p:nvSpPr>
        <p:spPr>
          <a:xfrm>
            <a:off x="7173575" y="2479665"/>
            <a:ext cx="1516520" cy="1129593"/>
          </a:xfrm>
          <a:prstGeom prst="roundRect">
            <a:avLst>
              <a:gd name="adj" fmla="val 8175"/>
            </a:avLst>
          </a:prstGeom>
          <a:solidFill>
            <a:srgbClr val="FFECA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5B96471-251C-9DF4-C8DF-760F3E1AFB55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rgbClr val="0E73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172199-F72E-0E05-71B7-255FD5608A7E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0E73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CBE5892-D125-BC1B-22C3-9C9681D1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836024"/>
          </a:xfrm>
        </p:spPr>
        <p:txBody>
          <a:bodyPr>
            <a:normAutofit/>
          </a:bodyPr>
          <a:lstStyle/>
          <a:p>
            <a:r>
              <a:rPr kumimoji="1"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夢を実現するには？　毎日の小さな「こだわり」が大切！</a:t>
            </a: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DADD80CE-4601-56D2-2E51-B9BC6877AAFB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4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EB61BF3-DC31-9805-716D-FD36E64A3963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A6DB667-8157-8EDC-B9AA-9D37CEE3F083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882F00B-9EE3-D066-F0EB-192FE277AB54}"/>
              </a:ext>
            </a:extLst>
          </p:cNvPr>
          <p:cNvSpPr/>
          <p:nvPr/>
        </p:nvSpPr>
        <p:spPr>
          <a:xfrm>
            <a:off x="209050" y="1265157"/>
            <a:ext cx="8647567" cy="974440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59707413-B3AA-C163-CC61-B40BC186568F}"/>
              </a:ext>
            </a:extLst>
          </p:cNvPr>
          <p:cNvSpPr txBox="1">
            <a:spLocks/>
          </p:cNvSpPr>
          <p:nvPr/>
        </p:nvSpPr>
        <p:spPr>
          <a:xfrm>
            <a:off x="1345306" y="1310500"/>
            <a:ext cx="7098951" cy="82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もし「宇宙飛行士になりたい！」と思ったとき、その気持ちはまだ「夢」か「ただの空想か分からないよ。でもその後の行動で決まるんだ！</a:t>
            </a:r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45992280-E22D-F9B3-0180-1761063C77BC}"/>
              </a:ext>
            </a:extLst>
          </p:cNvPr>
          <p:cNvSpPr txBox="1">
            <a:spLocks/>
          </p:cNvSpPr>
          <p:nvPr/>
        </p:nvSpPr>
        <p:spPr>
          <a:xfrm>
            <a:off x="3987959" y="2960386"/>
            <a:ext cx="1354907" cy="67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宇宙飛行士</a:t>
            </a:r>
            <a:endParaRPr lang="en-US" altLang="ja-JP" sz="16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になりたい！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F3562E8-D0F8-FDC9-45F4-B4F2AC1D04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1" y="190981"/>
            <a:ext cx="550518" cy="55251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C1F287D-434E-AEC6-56E0-28B36988BB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" y="1538542"/>
            <a:ext cx="387945" cy="49843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66DC857-1A8C-603C-FFAB-4C1F12F6B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546032"/>
            <a:ext cx="387945" cy="49843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50847B6-C1B2-F1E9-B175-E4933442E8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61" y="2595905"/>
            <a:ext cx="480721" cy="405942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F5C1A204-061C-FAA9-5B08-FC05ACD5F6D8}"/>
              </a:ext>
            </a:extLst>
          </p:cNvPr>
          <p:cNvSpPr/>
          <p:nvPr/>
        </p:nvSpPr>
        <p:spPr>
          <a:xfrm>
            <a:off x="3774573" y="2462880"/>
            <a:ext cx="1516520" cy="1129593"/>
          </a:xfrm>
          <a:prstGeom prst="roundRect">
            <a:avLst>
              <a:gd name="adj" fmla="val 8175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1AA0D31D-1DF0-86D3-056D-E98C097BE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40" y="2589099"/>
            <a:ext cx="661853" cy="69550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E84683B-717D-C4FF-42D2-BCA5AA76E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4625" y="2559263"/>
            <a:ext cx="661853" cy="69550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ADA4B85-F2F3-D7A1-17D3-570457B4A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7" y="2533811"/>
            <a:ext cx="673459" cy="648361"/>
          </a:xfrm>
          <a:prstGeom prst="rect">
            <a:avLst/>
          </a:prstGeom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222FCE75-58FC-35CF-EEDE-3877EBDCD100}"/>
              </a:ext>
            </a:extLst>
          </p:cNvPr>
          <p:cNvSpPr txBox="1">
            <a:spLocks/>
          </p:cNvSpPr>
          <p:nvPr/>
        </p:nvSpPr>
        <p:spPr>
          <a:xfrm>
            <a:off x="1792796" y="3009922"/>
            <a:ext cx="2407363" cy="67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何もしなかったら・・・</a:t>
            </a: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8BE32631-4806-46E1-C46E-F3253374A421}"/>
              </a:ext>
            </a:extLst>
          </p:cNvPr>
          <p:cNvSpPr txBox="1">
            <a:spLocks/>
          </p:cNvSpPr>
          <p:nvPr/>
        </p:nvSpPr>
        <p:spPr>
          <a:xfrm>
            <a:off x="5556252" y="3027677"/>
            <a:ext cx="1559671" cy="67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行動を続けたら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D114F9AA-30A7-3F71-655C-B1F24964D327}"/>
              </a:ext>
            </a:extLst>
          </p:cNvPr>
          <p:cNvSpPr txBox="1">
            <a:spLocks/>
          </p:cNvSpPr>
          <p:nvPr/>
        </p:nvSpPr>
        <p:spPr>
          <a:xfrm>
            <a:off x="535748" y="3036554"/>
            <a:ext cx="1354907" cy="67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空想のまま</a:t>
            </a:r>
            <a:endParaRPr lang="en-US" altLang="ja-JP" sz="16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2" name="タイトル 1">
            <a:extLst>
              <a:ext uri="{FF2B5EF4-FFF2-40B4-BE49-F238E27FC236}">
                <a16:creationId xmlns:a16="http://schemas.microsoft.com/office/drawing/2014/main" id="{3E650FD1-E28C-ABB8-6B41-F0E4CC8B6387}"/>
              </a:ext>
            </a:extLst>
          </p:cNvPr>
          <p:cNvSpPr txBox="1">
            <a:spLocks/>
          </p:cNvSpPr>
          <p:nvPr/>
        </p:nvSpPr>
        <p:spPr>
          <a:xfrm>
            <a:off x="7268226" y="3056148"/>
            <a:ext cx="1354907" cy="67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「夢」になる！</a:t>
            </a:r>
            <a:endParaRPr lang="en-US" altLang="ja-JP" sz="16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60856917-3E4C-B607-7D5C-F2AB8DEFAC6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15" y="2589099"/>
            <a:ext cx="596764" cy="572571"/>
          </a:xfrm>
          <a:prstGeom prst="rect">
            <a:avLst/>
          </a:prstGeom>
        </p:spPr>
      </p:pic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9B4C4952-BB07-6F54-EABD-A3C9CBFE65F7}"/>
              </a:ext>
            </a:extLst>
          </p:cNvPr>
          <p:cNvSpPr/>
          <p:nvPr/>
        </p:nvSpPr>
        <p:spPr>
          <a:xfrm>
            <a:off x="213567" y="3841219"/>
            <a:ext cx="8647567" cy="1503427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3235319B-2934-B3A4-880F-B059AAE35D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3" y="4005227"/>
            <a:ext cx="375531" cy="388454"/>
          </a:xfrm>
          <a:prstGeom prst="rect">
            <a:avLst/>
          </a:prstGeom>
        </p:spPr>
      </p:pic>
      <p:sp>
        <p:nvSpPr>
          <p:cNvPr id="58" name="タイトル 1">
            <a:extLst>
              <a:ext uri="{FF2B5EF4-FFF2-40B4-BE49-F238E27FC236}">
                <a16:creationId xmlns:a16="http://schemas.microsoft.com/office/drawing/2014/main" id="{79E6F278-747B-8DD0-3A7B-56F785CBB484}"/>
              </a:ext>
            </a:extLst>
          </p:cNvPr>
          <p:cNvSpPr txBox="1">
            <a:spLocks/>
          </p:cNvSpPr>
          <p:nvPr/>
        </p:nvSpPr>
        <p:spPr>
          <a:xfrm>
            <a:off x="1345306" y="3812748"/>
            <a:ext cx="2642653" cy="580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毎日の「こだわり」の例</a:t>
            </a:r>
          </a:p>
        </p:txBody>
      </p:sp>
      <p:sp>
        <p:nvSpPr>
          <p:cNvPr id="59" name="タイトル 1">
            <a:extLst>
              <a:ext uri="{FF2B5EF4-FFF2-40B4-BE49-F238E27FC236}">
                <a16:creationId xmlns:a16="http://schemas.microsoft.com/office/drawing/2014/main" id="{E3988634-0CBF-752A-4B0E-0F29F867997C}"/>
              </a:ext>
            </a:extLst>
          </p:cNvPr>
          <p:cNvSpPr txBox="1">
            <a:spLocks/>
          </p:cNvSpPr>
          <p:nvPr/>
        </p:nvSpPr>
        <p:spPr>
          <a:xfrm>
            <a:off x="583642" y="4256536"/>
            <a:ext cx="7098951" cy="100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ja-JP" altLang="en-US" sz="1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0" name="タイトル 1">
            <a:extLst>
              <a:ext uri="{FF2B5EF4-FFF2-40B4-BE49-F238E27FC236}">
                <a16:creationId xmlns:a16="http://schemas.microsoft.com/office/drawing/2014/main" id="{47CA6830-79D5-E1AC-3912-D57A54A7AAF6}"/>
              </a:ext>
            </a:extLst>
          </p:cNvPr>
          <p:cNvSpPr txBox="1">
            <a:spLocks/>
          </p:cNvSpPr>
          <p:nvPr/>
        </p:nvSpPr>
        <p:spPr>
          <a:xfrm>
            <a:off x="601243" y="4269348"/>
            <a:ext cx="7908509" cy="952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早起きをがんばる</a:t>
            </a: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　　　　「</a:t>
            </a:r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ごはんをしっかり食べる</a:t>
            </a: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　　　　「</a:t>
            </a:r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体を鍛える</a:t>
            </a: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　　　　・・・</a:t>
            </a:r>
            <a:endParaRPr lang="en-US" altLang="ja-JP" sz="1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こうした毎日の小さな「こだわり」を持って続けることが、「空想」を「夢」に変えるんだ！</a:t>
            </a: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52AB4D12-453C-69B3-A327-DE82490FF18B}"/>
              </a:ext>
            </a:extLst>
          </p:cNvPr>
          <p:cNvSpPr/>
          <p:nvPr/>
        </p:nvSpPr>
        <p:spPr>
          <a:xfrm>
            <a:off x="209050" y="5500135"/>
            <a:ext cx="8647566" cy="726515"/>
          </a:xfrm>
          <a:prstGeom prst="roundRect">
            <a:avLst>
              <a:gd name="adj" fmla="val 8175"/>
            </a:avLst>
          </a:prstGeom>
          <a:solidFill>
            <a:srgbClr val="FFECA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5A0C295A-5195-87E1-4F5F-31131E4054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00" y="4432078"/>
            <a:ext cx="296605" cy="303861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F4D4B908-CD6B-B7DF-024B-9048559CD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54" y="4441431"/>
            <a:ext cx="440696" cy="316832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10DC71FE-5D5C-C5C7-C952-5948BD434C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70" y="4424837"/>
            <a:ext cx="336158" cy="35002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296EEFA8-3E1B-59F5-777D-32B177A5C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2" y="5632929"/>
            <a:ext cx="506425" cy="440184"/>
          </a:xfrm>
          <a:prstGeom prst="rect">
            <a:avLst/>
          </a:prstGeom>
        </p:spPr>
      </p:pic>
      <p:sp>
        <p:nvSpPr>
          <p:cNvPr id="71" name="タイトル 1">
            <a:extLst>
              <a:ext uri="{FF2B5EF4-FFF2-40B4-BE49-F238E27FC236}">
                <a16:creationId xmlns:a16="http://schemas.microsoft.com/office/drawing/2014/main" id="{3C99DE26-AB16-CC93-B51E-3A5B226EE511}"/>
              </a:ext>
            </a:extLst>
          </p:cNvPr>
          <p:cNvSpPr txBox="1">
            <a:spLocks/>
          </p:cNvSpPr>
          <p:nvPr/>
        </p:nvSpPr>
        <p:spPr>
          <a:xfrm>
            <a:off x="1263808" y="5432074"/>
            <a:ext cx="7098951" cy="85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「夢」を持っているい人は、毎日の生活の中で、何か「こだわり」を持って、具体的なことに取り組んで続けている人だよ！</a:t>
            </a:r>
          </a:p>
        </p:txBody>
      </p:sp>
    </p:spTree>
    <p:extLst>
      <p:ext uri="{BB962C8B-B14F-4D97-AF65-F5344CB8AC3E}">
        <p14:creationId xmlns:p14="http://schemas.microsoft.com/office/powerpoint/2010/main" val="166274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E7010-11D4-FC19-7251-0ABE961F1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989D96-B771-8273-A4FA-4276AED00491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EF70F64-01AE-F7AE-2BF2-2B0EC59CEF40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917931-63D4-896C-E2E4-496A1991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1097280"/>
          </a:xfrm>
        </p:spPr>
        <p:txBody>
          <a:bodyPr>
            <a:normAutofit/>
          </a:bodyPr>
          <a:lstStyle/>
          <a:p>
            <a:r>
              <a:rPr kumimoji="1"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夢の実現には「壁」も立ちはだかる！</a:t>
            </a:r>
            <a:br>
              <a:rPr kumimoji="1" lang="en-US" altLang="ja-JP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kumimoji="1"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一人じゃない！　みんなで乗り越えよう！</a:t>
            </a: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F1F5C0C-F6BB-6B76-5AD7-A9B91B9BA44C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5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F490306-DE1A-00AA-3E1D-D636E71FF189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E9C99E6A-52D1-C7E6-1DB5-029E8656DFCD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B54E7DC-69C7-9892-DFBB-35B3DAB639B5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FD4125C-367B-503A-5CDF-A15032FA21E0}"/>
              </a:ext>
            </a:extLst>
          </p:cNvPr>
          <p:cNvSpPr/>
          <p:nvPr/>
        </p:nvSpPr>
        <p:spPr>
          <a:xfrm>
            <a:off x="209050" y="1265157"/>
            <a:ext cx="4199177" cy="2264642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F161931E-6477-82A5-3BD6-F4944E08A55B}"/>
              </a:ext>
            </a:extLst>
          </p:cNvPr>
          <p:cNvSpPr txBox="1">
            <a:spLocks/>
          </p:cNvSpPr>
          <p:nvPr/>
        </p:nvSpPr>
        <p:spPr>
          <a:xfrm>
            <a:off x="988461" y="1417230"/>
            <a:ext cx="3343139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chemeClr val="accent5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一人では乗り越えられない「壁」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7C5073B-98E3-22AC-6D45-0D8FC3772878}"/>
              </a:ext>
            </a:extLst>
          </p:cNvPr>
          <p:cNvSpPr/>
          <p:nvPr/>
        </p:nvSpPr>
        <p:spPr>
          <a:xfrm>
            <a:off x="4613782" y="1265157"/>
            <a:ext cx="4199177" cy="1835224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DBCCAE6-9592-59BD-D8EF-9A5BF1038ED0}"/>
              </a:ext>
            </a:extLst>
          </p:cNvPr>
          <p:cNvSpPr/>
          <p:nvPr/>
        </p:nvSpPr>
        <p:spPr>
          <a:xfrm>
            <a:off x="209050" y="3666130"/>
            <a:ext cx="4199177" cy="1796083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E970D66-CC7F-A209-47E9-DC827CAC59FF}"/>
              </a:ext>
            </a:extLst>
          </p:cNvPr>
          <p:cNvSpPr/>
          <p:nvPr/>
        </p:nvSpPr>
        <p:spPr>
          <a:xfrm>
            <a:off x="4613781" y="3261179"/>
            <a:ext cx="4199177" cy="219909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05B69D02-475B-61CB-505C-B877D7EF6C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53" y="1464568"/>
            <a:ext cx="484872" cy="435702"/>
          </a:xfrm>
          <a:prstGeom prst="rect">
            <a:avLst/>
          </a:prstGeom>
        </p:spPr>
      </p:pic>
      <p:sp>
        <p:nvSpPr>
          <p:cNvPr id="44" name="タイトル 1">
            <a:extLst>
              <a:ext uri="{FF2B5EF4-FFF2-40B4-BE49-F238E27FC236}">
                <a16:creationId xmlns:a16="http://schemas.microsoft.com/office/drawing/2014/main" id="{12EF5B2B-E03B-8CEE-AE15-DB08B8127320}"/>
              </a:ext>
            </a:extLst>
          </p:cNvPr>
          <p:cNvSpPr txBox="1">
            <a:spLocks/>
          </p:cNvSpPr>
          <p:nvPr/>
        </p:nvSpPr>
        <p:spPr>
          <a:xfrm>
            <a:off x="5351850" y="1416367"/>
            <a:ext cx="3346855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chemeClr val="accent5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助けてくれる人への感謝</a:t>
            </a:r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63D445CE-E3DC-32CF-BB1F-C9E0DD863633}"/>
              </a:ext>
            </a:extLst>
          </p:cNvPr>
          <p:cNvSpPr txBox="1">
            <a:spLocks/>
          </p:cNvSpPr>
          <p:nvPr/>
        </p:nvSpPr>
        <p:spPr>
          <a:xfrm>
            <a:off x="4777209" y="1748067"/>
            <a:ext cx="4000559" cy="1352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・夢をあきらめなかった人の話を聞くと、共通しているのは「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助けてくれた人への感謝の気持ち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」だよ。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909201A0-ED50-4980-56A0-CF169C0C921F}"/>
              </a:ext>
            </a:extLst>
          </p:cNvPr>
          <p:cNvSpPr txBox="1">
            <a:spLocks/>
          </p:cNvSpPr>
          <p:nvPr/>
        </p:nvSpPr>
        <p:spPr>
          <a:xfrm>
            <a:off x="1067006" y="3827120"/>
            <a:ext cx="2264822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chemeClr val="accent5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みんな見方だよ！</a:t>
            </a:r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5987B020-8524-D2A9-BAA1-C31FD8C909E1}"/>
              </a:ext>
            </a:extLst>
          </p:cNvPr>
          <p:cNvSpPr txBox="1">
            <a:spLocks/>
          </p:cNvSpPr>
          <p:nvPr/>
        </p:nvSpPr>
        <p:spPr>
          <a:xfrm>
            <a:off x="445295" y="4275071"/>
            <a:ext cx="4000559" cy="806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・お家の人　・地域の人　・学校の先生　・市役所の人・・・みんな子どもたちの味方だよ！</a:t>
            </a:r>
          </a:p>
        </p:txBody>
      </p:sp>
      <p:sp>
        <p:nvSpPr>
          <p:cNvPr id="52" name="タイトル 1">
            <a:extLst>
              <a:ext uri="{FF2B5EF4-FFF2-40B4-BE49-F238E27FC236}">
                <a16:creationId xmlns:a16="http://schemas.microsoft.com/office/drawing/2014/main" id="{7A8D714C-0AE5-E26E-2BE3-C8E9CE19F940}"/>
              </a:ext>
            </a:extLst>
          </p:cNvPr>
          <p:cNvSpPr txBox="1">
            <a:spLocks/>
          </p:cNvSpPr>
          <p:nvPr/>
        </p:nvSpPr>
        <p:spPr>
          <a:xfrm>
            <a:off x="5351850" y="3386105"/>
            <a:ext cx="3359444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chemeClr val="accent5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大人の信頼・協力が子どもを育てる</a:t>
            </a:r>
          </a:p>
        </p:txBody>
      </p:sp>
      <p:sp>
        <p:nvSpPr>
          <p:cNvPr id="53" name="タイトル 1">
            <a:extLst>
              <a:ext uri="{FF2B5EF4-FFF2-40B4-BE49-F238E27FC236}">
                <a16:creationId xmlns:a16="http://schemas.microsoft.com/office/drawing/2014/main" id="{79478CF5-A58E-569B-FD66-87E1CDCD40E1}"/>
              </a:ext>
            </a:extLst>
          </p:cNvPr>
          <p:cNvSpPr txBox="1">
            <a:spLocks/>
          </p:cNvSpPr>
          <p:nvPr/>
        </p:nvSpPr>
        <p:spPr>
          <a:xfrm>
            <a:off x="4812399" y="3704950"/>
            <a:ext cx="4000559" cy="175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・「子どもは勉強さえしていればいい」では、子どもは本当の意味では育たない。子どもったち自身の力と、大人の組織的な力が一緒になってこそ成長できる。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43EF00-135F-1FD2-45A5-E8E9B034B2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1" y="285931"/>
            <a:ext cx="371150" cy="3330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D724278-68C5-0885-D4A5-15258101E3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9" y="1553811"/>
            <a:ext cx="323928" cy="290673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63345741-13FE-7906-A942-927FDEA9CC0A}"/>
              </a:ext>
            </a:extLst>
          </p:cNvPr>
          <p:cNvSpPr txBox="1">
            <a:spLocks/>
          </p:cNvSpPr>
          <p:nvPr/>
        </p:nvSpPr>
        <p:spPr>
          <a:xfrm>
            <a:off x="445295" y="1811902"/>
            <a:ext cx="4000559" cy="1617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・どんなに強い気持ちを持っていても、一人ではどうにもならない「壁」もあるよね。でも、その「壁」を乗り越える手助けをしてくれる人が必ずいるんだ。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BC3B7EF-D696-667E-D0F4-A03A09BDE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3" y="3821513"/>
            <a:ext cx="604360" cy="44777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1A1BCF0-12F7-979A-9259-05B236206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98" y="3416562"/>
            <a:ext cx="375382" cy="383484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4AB8F0D-7F9D-4B6B-CB0C-E43EB1B346CD}"/>
              </a:ext>
            </a:extLst>
          </p:cNvPr>
          <p:cNvSpPr/>
          <p:nvPr/>
        </p:nvSpPr>
        <p:spPr>
          <a:xfrm>
            <a:off x="209050" y="5615653"/>
            <a:ext cx="8647566" cy="665959"/>
          </a:xfrm>
          <a:prstGeom prst="roundRect">
            <a:avLst>
              <a:gd name="adj" fmla="val 8175"/>
            </a:avLst>
          </a:prstGeom>
          <a:solidFill>
            <a:srgbClr val="FFECA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F4E38B5-CB02-FF90-5448-2B31FA3C42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6" y="5758134"/>
            <a:ext cx="399651" cy="380229"/>
          </a:xfrm>
          <a:prstGeom prst="rect">
            <a:avLst/>
          </a:prstGeom>
        </p:spPr>
      </p:pic>
      <p:sp>
        <p:nvSpPr>
          <p:cNvPr id="28" name="タイトル 1">
            <a:extLst>
              <a:ext uri="{FF2B5EF4-FFF2-40B4-BE49-F238E27FC236}">
                <a16:creationId xmlns:a16="http://schemas.microsoft.com/office/drawing/2014/main" id="{0358F265-2951-B402-0BCE-347FCBC2D4C2}"/>
              </a:ext>
            </a:extLst>
          </p:cNvPr>
          <p:cNvSpPr txBox="1">
            <a:spLocks/>
          </p:cNvSpPr>
          <p:nvPr/>
        </p:nvSpPr>
        <p:spPr>
          <a:xfrm>
            <a:off x="958373" y="5706854"/>
            <a:ext cx="7898243" cy="478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・みんなで一緒に「できることにこだわって、続けて、習慣にする」ことで、「みんなが幸せに生きる」という夢に向かって出発しよう！</a:t>
            </a:r>
          </a:p>
        </p:txBody>
      </p:sp>
    </p:spTree>
    <p:extLst>
      <p:ext uri="{BB962C8B-B14F-4D97-AF65-F5344CB8AC3E}">
        <p14:creationId xmlns:p14="http://schemas.microsoft.com/office/powerpoint/2010/main" val="35401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F8038-83D6-6EAC-640C-39831661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8F2E3EF-228D-C503-A77E-DCADC045FBEB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04C671-C786-7C1C-612E-EDB85D0A5F22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03D1DF2-0357-2076-F2D9-D47D1FE0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836024"/>
          </a:xfrm>
        </p:spPr>
        <p:txBody>
          <a:bodyPr>
            <a:normAutofit/>
          </a:bodyPr>
          <a:lstStyle/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提言１：子どもたちによる「志合わせて夢実現」Ｍｙプロジェクト</a:t>
            </a:r>
            <a:endParaRPr kumimoji="1" lang="ja-JP" altLang="en-US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9BED2BA-DF14-E694-709A-4B3F29530393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6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1058D56B-A474-BDF3-32C9-9FAFA53FC4F1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A74493A-7615-71C3-0951-7BC4CF4F703A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50E9B00-1E35-FC52-5C3B-7474390B4CBC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solidFill>
            <a:srgbClr val="DEC8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4B7A273-C15A-4E10-E92A-FF6BB01D93FA}"/>
              </a:ext>
            </a:extLst>
          </p:cNvPr>
          <p:cNvSpPr/>
          <p:nvPr/>
        </p:nvSpPr>
        <p:spPr>
          <a:xfrm>
            <a:off x="3174852" y="1196915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FDD353C-F138-A0ED-2EDA-4DAD2556C59F}"/>
              </a:ext>
            </a:extLst>
          </p:cNvPr>
          <p:cNvSpPr/>
          <p:nvPr/>
        </p:nvSpPr>
        <p:spPr>
          <a:xfrm>
            <a:off x="262990" y="1196917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E82CF8-1972-DC5A-9BDF-17A2D19AF73D}"/>
              </a:ext>
            </a:extLst>
          </p:cNvPr>
          <p:cNvSpPr/>
          <p:nvPr/>
        </p:nvSpPr>
        <p:spPr>
          <a:xfrm>
            <a:off x="6086714" y="1196916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7A0A9BF-E268-D480-2A27-AFB6D88636B1}"/>
              </a:ext>
            </a:extLst>
          </p:cNvPr>
          <p:cNvSpPr txBox="1">
            <a:spLocks/>
          </p:cNvSpPr>
          <p:nvPr/>
        </p:nvSpPr>
        <p:spPr>
          <a:xfrm>
            <a:off x="953462" y="2136549"/>
            <a:ext cx="1337122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朝は自分で</a:t>
            </a:r>
            <a:endParaRPr lang="en-US" altLang="ja-JP" sz="1800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8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起きよう！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9428FC29-39B5-766B-4AE6-8B73EB7993E1}"/>
              </a:ext>
            </a:extLst>
          </p:cNvPr>
          <p:cNvSpPr txBox="1">
            <a:spLocks/>
          </p:cNvSpPr>
          <p:nvPr/>
        </p:nvSpPr>
        <p:spPr>
          <a:xfrm>
            <a:off x="512835" y="2930604"/>
            <a:ext cx="2294606" cy="2618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・「起こされる」から「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自分で起きる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」への成長！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・早寝早起きを習慣に。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・目覚まし時計を自分でセットしよう。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・毎日太陽を浴びて元気にスタート！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2D2F3663-C22A-8DDE-E8A4-8AFB8C576620}"/>
              </a:ext>
            </a:extLst>
          </p:cNvPr>
          <p:cNvSpPr txBox="1">
            <a:spLocks/>
          </p:cNvSpPr>
          <p:nvPr/>
        </p:nvSpPr>
        <p:spPr>
          <a:xfrm>
            <a:off x="3999016" y="2136549"/>
            <a:ext cx="1270526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朝ご飯を</a:t>
            </a:r>
            <a:endParaRPr lang="en-US" altLang="ja-JP" sz="1800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8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食べよう！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0C62E1F8-E845-1AE6-6880-D636EB947480}"/>
              </a:ext>
            </a:extLst>
          </p:cNvPr>
          <p:cNvSpPr txBox="1">
            <a:spLocks/>
          </p:cNvSpPr>
          <p:nvPr/>
        </p:nvSpPr>
        <p:spPr>
          <a:xfrm>
            <a:off x="3424697" y="2840934"/>
            <a:ext cx="2294606" cy="2691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・炭水化物と水分をしっかり摂って、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元気いっぱい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・ご飯、パン、牛乳をバランスよく。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・自分で用意する工夫もしてみよう！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4DAD0361-AA3B-0B5A-E6C6-B3E504939850}"/>
              </a:ext>
            </a:extLst>
          </p:cNvPr>
          <p:cNvSpPr txBox="1">
            <a:spLocks/>
          </p:cNvSpPr>
          <p:nvPr/>
        </p:nvSpPr>
        <p:spPr>
          <a:xfrm>
            <a:off x="7045693" y="2136549"/>
            <a:ext cx="1100132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自ら</a:t>
            </a:r>
            <a:endParaRPr lang="en-US" altLang="ja-JP" sz="1800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8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学ぼう！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77DF812B-51CB-5F6B-512C-475411833A7A}"/>
              </a:ext>
            </a:extLst>
          </p:cNvPr>
          <p:cNvSpPr txBox="1">
            <a:spLocks/>
          </p:cNvSpPr>
          <p:nvPr/>
        </p:nvSpPr>
        <p:spPr>
          <a:xfrm>
            <a:off x="6336559" y="2739399"/>
            <a:ext cx="2294606" cy="2496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・計画を立てて、毎日決めた時間に学習しよう。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・自主学習ノートを活用。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・読書も大切！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・図書館にも行ってみよう。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825D1DE7-5A2B-C416-3164-3A565A63E2A9}"/>
              </a:ext>
            </a:extLst>
          </p:cNvPr>
          <p:cNvSpPr txBox="1">
            <a:spLocks/>
          </p:cNvSpPr>
          <p:nvPr/>
        </p:nvSpPr>
        <p:spPr>
          <a:xfrm>
            <a:off x="1776055" y="377570"/>
            <a:ext cx="5748151" cy="83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－児童会・生徒会を中心に、子どもたち自身でがんばろう！－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E93B058-6192-ED21-0FE8-CC6215E8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45" y="1346255"/>
            <a:ext cx="641490" cy="65718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BAF6822-18D7-3A25-3B83-B00BEB3EF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54" y="1348536"/>
            <a:ext cx="1070088" cy="76932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1716BD3-A685-B558-B77D-7AA512463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36" y="1355543"/>
            <a:ext cx="696158" cy="75239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D8B3DC9-FA10-B2D5-92F1-8C919DB77E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" y="151394"/>
            <a:ext cx="500241" cy="5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E050D-6911-997E-A8BF-6B421019F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16C47C-C90C-0C0B-AE4C-72B2903913FE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7AC531-5729-32F3-CDF5-9B75A9024FC1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D057-3717-42FB-3CCE-D72EFF1F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836024"/>
          </a:xfrm>
        </p:spPr>
        <p:txBody>
          <a:bodyPr>
            <a:normAutofit/>
          </a:bodyPr>
          <a:lstStyle/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提言２：家庭生活における「志合わせて夢実現」</a:t>
            </a:r>
            <a:r>
              <a:rPr lang="en-US" altLang="ja-JP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Home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プロジェクト</a:t>
            </a:r>
            <a:endParaRPr kumimoji="1" lang="ja-JP" altLang="en-US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FE90BA81-3041-6408-6F5C-53B51C80D5E5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7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70245E1-6ACA-F548-C272-653BCC6EEEA1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790115C-BA3A-B995-E735-7B90F019536B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2DC5384-0649-F74C-22B7-75327CE053BE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F825EF4-0629-DF06-5520-E39526F38147}"/>
              </a:ext>
            </a:extLst>
          </p:cNvPr>
          <p:cNvSpPr/>
          <p:nvPr/>
        </p:nvSpPr>
        <p:spPr>
          <a:xfrm>
            <a:off x="3174852" y="1196915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058E710-3CE2-2328-B5A4-C5234C1ADB16}"/>
              </a:ext>
            </a:extLst>
          </p:cNvPr>
          <p:cNvSpPr/>
          <p:nvPr/>
        </p:nvSpPr>
        <p:spPr>
          <a:xfrm>
            <a:off x="325693" y="1196915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411A879-8E71-D2F8-BD41-9BD30AC9B09F}"/>
              </a:ext>
            </a:extLst>
          </p:cNvPr>
          <p:cNvSpPr/>
          <p:nvPr/>
        </p:nvSpPr>
        <p:spPr>
          <a:xfrm>
            <a:off x="6086714" y="1196916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53B36175-BC2B-FEE1-7D56-A8B507647EF9}"/>
              </a:ext>
            </a:extLst>
          </p:cNvPr>
          <p:cNvSpPr txBox="1">
            <a:spLocks/>
          </p:cNvSpPr>
          <p:nvPr/>
        </p:nvSpPr>
        <p:spPr>
          <a:xfrm>
            <a:off x="532966" y="2203409"/>
            <a:ext cx="2178113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先に挨拶と</a:t>
            </a:r>
            <a:endParaRPr lang="en-US" altLang="ja-JP" sz="1800" dirty="0">
              <a:solidFill>
                <a:schemeClr val="accent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返事の「ハイッ！」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38BB6383-C750-0966-1B77-8F1A0826D1D8}"/>
              </a:ext>
            </a:extLst>
          </p:cNvPr>
          <p:cNvSpPr txBox="1">
            <a:spLocks/>
          </p:cNvSpPr>
          <p:nvPr/>
        </p:nvSpPr>
        <p:spPr>
          <a:xfrm>
            <a:off x="512835" y="2799973"/>
            <a:ext cx="2294606" cy="32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・自分から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笑顔で挨拶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をしよう！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・おはようございます。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・呼ばれたら「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ハイッ！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」と元気に返事。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・挨拶は人とのつながりの第一歩！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この小さな「ッ」を心がけよう！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5CD7936C-4D4C-4FFA-C83E-79AF0531C8C8}"/>
              </a:ext>
            </a:extLst>
          </p:cNvPr>
          <p:cNvSpPr txBox="1">
            <a:spLocks/>
          </p:cNvSpPr>
          <p:nvPr/>
        </p:nvSpPr>
        <p:spPr>
          <a:xfrm>
            <a:off x="3765808" y="2201172"/>
            <a:ext cx="1618013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役割作りこそ</a:t>
            </a:r>
            <a:endParaRPr lang="en-US" altLang="ja-JP" sz="1800" dirty="0">
              <a:solidFill>
                <a:schemeClr val="accent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居場所づくり！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BD0194D1-3FEA-03EA-F1CB-07DD22E176D5}"/>
              </a:ext>
            </a:extLst>
          </p:cNvPr>
          <p:cNvSpPr txBox="1">
            <a:spLocks/>
          </p:cNvSpPr>
          <p:nvPr/>
        </p:nvSpPr>
        <p:spPr>
          <a:xfrm>
            <a:off x="3424697" y="2710304"/>
            <a:ext cx="2294606" cy="2691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・みんなで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家事を分担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しよう！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・お手伝いを通して、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誰かの役に立つ喜び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を感じよう。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・食器洗い、洗濯物たたみ、掃除など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6475CD0D-1B4B-DFC7-A547-D1A00A569B53}"/>
              </a:ext>
            </a:extLst>
          </p:cNvPr>
          <p:cNvSpPr txBox="1">
            <a:spLocks/>
          </p:cNvSpPr>
          <p:nvPr/>
        </p:nvSpPr>
        <p:spPr>
          <a:xfrm>
            <a:off x="6296495" y="2210376"/>
            <a:ext cx="2374734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心を傾けた</a:t>
            </a:r>
            <a:endParaRPr lang="en-US" altLang="ja-JP" sz="1800" dirty="0">
              <a:solidFill>
                <a:schemeClr val="accent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ノーメディア会話</a:t>
            </a:r>
            <a:endParaRPr lang="en-US" altLang="ja-JP" sz="1800" dirty="0">
              <a:solidFill>
                <a:schemeClr val="accent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59E53D22-C959-1834-938D-2261DCDDC48E}"/>
              </a:ext>
            </a:extLst>
          </p:cNvPr>
          <p:cNvSpPr txBox="1">
            <a:spLocks/>
          </p:cNvSpPr>
          <p:nvPr/>
        </p:nvSpPr>
        <p:spPr>
          <a:xfrm>
            <a:off x="6336559" y="2647958"/>
            <a:ext cx="2294606" cy="2793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・家族みんなで食卓を囲み、テレビを消して会話を楽しもう！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・今日の出来事や夢を話そう。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・会話が家族の絆を深めるよ。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1245609D-06A9-FC31-7FED-C1B7A969B904}"/>
              </a:ext>
            </a:extLst>
          </p:cNvPr>
          <p:cNvSpPr txBox="1">
            <a:spLocks/>
          </p:cNvSpPr>
          <p:nvPr/>
        </p:nvSpPr>
        <p:spPr>
          <a:xfrm>
            <a:off x="1776055" y="377570"/>
            <a:ext cx="5586887" cy="83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PTA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活動を中心に、家族みんなでがんばろう！－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40650FC-BEFA-E137-6FB9-6E8F0D891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03" y="1351394"/>
            <a:ext cx="798240" cy="7142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17A3689-7E06-AC56-74FA-2FD766312E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5881" flipV="1">
            <a:off x="4090456" y="1594286"/>
            <a:ext cx="901759" cy="23192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928BBE-D017-DE8F-30B0-0F70ADD4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84" y="1450618"/>
            <a:ext cx="965716" cy="65865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DB3931D-F5FE-0198-3557-C981CABB566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4" y="226214"/>
            <a:ext cx="591099" cy="5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7DC41-1F2D-95CE-8759-BED2F2D4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35FA3F-586C-70FA-A14F-729246A1A31F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F8D0FB-6071-F203-9CB0-68DA466E4874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7873589-7F37-B6BC-A2B1-8BC2EF13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836024"/>
          </a:xfrm>
        </p:spPr>
        <p:txBody>
          <a:bodyPr>
            <a:normAutofit/>
          </a:bodyPr>
          <a:lstStyle/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提言３：学校おける「志合わせて夢実現」</a:t>
            </a:r>
            <a:r>
              <a:rPr lang="en-US" altLang="ja-JP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School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プロジェクト</a:t>
            </a:r>
            <a:endParaRPr kumimoji="1" lang="ja-JP" altLang="en-US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71551388-C1B4-9B01-CB26-4AAC85C58DB6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8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50B83DB3-DA4A-1C91-38AE-5D1043001294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D50096F-09B5-BEAF-2F23-0638AAEA81FE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99DE97-851D-8CC4-4527-E9EE249D0D31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189704A-9753-DE7F-778A-665E51385374}"/>
              </a:ext>
            </a:extLst>
          </p:cNvPr>
          <p:cNvSpPr/>
          <p:nvPr/>
        </p:nvSpPr>
        <p:spPr>
          <a:xfrm>
            <a:off x="3174852" y="1196915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D7F4A59-B822-3252-67BE-D24C706EDB72}"/>
              </a:ext>
            </a:extLst>
          </p:cNvPr>
          <p:cNvSpPr/>
          <p:nvPr/>
        </p:nvSpPr>
        <p:spPr>
          <a:xfrm>
            <a:off x="262990" y="1196917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F093E91-5613-CF47-425A-98751C6CEE11}"/>
              </a:ext>
            </a:extLst>
          </p:cNvPr>
          <p:cNvSpPr/>
          <p:nvPr/>
        </p:nvSpPr>
        <p:spPr>
          <a:xfrm>
            <a:off x="6086714" y="1196916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FEDA1EE5-A5EE-92EA-946C-5C1D90C02E9C}"/>
              </a:ext>
            </a:extLst>
          </p:cNvPr>
          <p:cNvSpPr txBox="1">
            <a:spLocks/>
          </p:cNvSpPr>
          <p:nvPr/>
        </p:nvSpPr>
        <p:spPr>
          <a:xfrm>
            <a:off x="392882" y="2203409"/>
            <a:ext cx="2572189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小中一貫教育の柱として</a:t>
            </a:r>
            <a:endParaRPr lang="en-US" altLang="ja-JP" sz="1800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具体的な実践を！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1DBC4D5A-F323-5635-CF4D-20E1F4996DE2}"/>
              </a:ext>
            </a:extLst>
          </p:cNvPr>
          <p:cNvSpPr txBox="1">
            <a:spLocks/>
          </p:cNvSpPr>
          <p:nvPr/>
        </p:nvSpPr>
        <p:spPr>
          <a:xfrm>
            <a:off x="596107" y="2997293"/>
            <a:ext cx="2294606" cy="2183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・掃除　・黙想　・挨拶など、みんなで協力して取り組みもう。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・小学校と中学校がつながって、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９年間の学びの流れを大切に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ECCC0120-43EA-3B35-6A32-3ABA32415EC7}"/>
              </a:ext>
            </a:extLst>
          </p:cNvPr>
          <p:cNvSpPr txBox="1">
            <a:spLocks/>
          </p:cNvSpPr>
          <p:nvPr/>
        </p:nvSpPr>
        <p:spPr>
          <a:xfrm>
            <a:off x="3424697" y="2203409"/>
            <a:ext cx="2294606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規範意識の熟成と</a:t>
            </a:r>
            <a:endParaRPr lang="en-US" altLang="ja-JP" sz="1800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豊かな心の指導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D16D1DE3-7C48-876F-70F0-2F402778C6F5}"/>
              </a:ext>
            </a:extLst>
          </p:cNvPr>
          <p:cNvSpPr txBox="1">
            <a:spLocks/>
          </p:cNvSpPr>
          <p:nvPr/>
        </p:nvSpPr>
        <p:spPr>
          <a:xfrm>
            <a:off x="3424697" y="2840935"/>
            <a:ext cx="2294606" cy="207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・先生と子どもたちで力を合わせて、いじめをなくそう。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・困っている友達に手を差し伸べる心を育てよう。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DDCCC943-5AD4-E51A-CCD5-6A42E1DFC762}"/>
              </a:ext>
            </a:extLst>
          </p:cNvPr>
          <p:cNvSpPr txBox="1">
            <a:spLocks/>
          </p:cNvSpPr>
          <p:nvPr/>
        </p:nvSpPr>
        <p:spPr>
          <a:xfrm>
            <a:off x="6296495" y="2210376"/>
            <a:ext cx="2374734" cy="56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主体的学習習慣の</a:t>
            </a:r>
            <a:endParaRPr lang="en-US" altLang="ja-JP" sz="1800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習得を進めよう！</a:t>
            </a:r>
            <a:endParaRPr lang="en-US" altLang="ja-JP" sz="1800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793B434D-D619-E5E1-D83E-C6D4DA8D4E0C}"/>
              </a:ext>
            </a:extLst>
          </p:cNvPr>
          <p:cNvSpPr txBox="1">
            <a:spLocks/>
          </p:cNvSpPr>
          <p:nvPr/>
        </p:nvSpPr>
        <p:spPr>
          <a:xfrm>
            <a:off x="6336559" y="2739399"/>
            <a:ext cx="2294606" cy="2172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・予習や宿題、地域活動を通して、学びの楽しさを知ろう。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・グループ学習や地域の人に教わる体験も大切。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B60C32C8-3B48-1987-FF78-395DDE6325BE}"/>
              </a:ext>
            </a:extLst>
          </p:cNvPr>
          <p:cNvSpPr txBox="1">
            <a:spLocks/>
          </p:cNvSpPr>
          <p:nvPr/>
        </p:nvSpPr>
        <p:spPr>
          <a:xfrm>
            <a:off x="1776055" y="377570"/>
            <a:ext cx="5586887" cy="83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－校長先生を中心に、先生方みんなでがんばろう！－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6521F9-FDDD-CEEE-00EA-66C5E20A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2" y="204107"/>
            <a:ext cx="556558" cy="5310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2FC433-A3D7-2138-4152-9481EE91A6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00" y="1455930"/>
            <a:ext cx="780320" cy="64784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3C6DCAC-1395-26A8-9C64-911B693E50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72" y="1530671"/>
            <a:ext cx="582652" cy="53738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4851AC4-C616-425C-CC83-B5D2C4F9D8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68" y="1454918"/>
            <a:ext cx="819695" cy="6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2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60EB4-7CA4-0338-B08D-0507E987B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5B79A3C-D0AE-71F1-FF85-C81CE8E2E881}"/>
              </a:ext>
            </a:extLst>
          </p:cNvPr>
          <p:cNvSpPr/>
          <p:nvPr/>
        </p:nvSpPr>
        <p:spPr>
          <a:xfrm>
            <a:off x="0" y="6359762"/>
            <a:ext cx="9144000" cy="498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923172-98B9-D36D-1861-77BEAC8EB747}"/>
              </a:ext>
            </a:extLst>
          </p:cNvPr>
          <p:cNvSpPr/>
          <p:nvPr/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676A79-BD7C-F8F6-2DD2-A08CE80E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06" y="0"/>
            <a:ext cx="8194560" cy="836024"/>
          </a:xfrm>
        </p:spPr>
        <p:txBody>
          <a:bodyPr>
            <a:normAutofit/>
          </a:bodyPr>
          <a:lstStyle/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提言４：地域おける「志合わせて夢実現」</a:t>
            </a:r>
            <a:r>
              <a:rPr lang="en-US" altLang="ja-JP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Community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プロジェクト</a:t>
            </a:r>
            <a:endParaRPr kumimoji="1" lang="ja-JP" altLang="en-US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4F6A4B99-8387-F0BD-D83A-7AC2B0AAFF80}"/>
              </a:ext>
            </a:extLst>
          </p:cNvPr>
          <p:cNvSpPr txBox="1">
            <a:spLocks/>
          </p:cNvSpPr>
          <p:nvPr/>
        </p:nvSpPr>
        <p:spPr>
          <a:xfrm>
            <a:off x="6653893" y="6359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39F584-EBA2-4BCD-8266-5548D2A6A1A3}" type="slidenum">
              <a:rPr lang="ja-JP" altLang="en-US" sz="18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pPr/>
              <a:t>9</a:t>
            </a:fld>
            <a:endParaRPr lang="ja-JP" altLang="en-US" sz="1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1C05038B-1492-B716-DAAB-1CF63DA13411}"/>
              </a:ext>
            </a:extLst>
          </p:cNvPr>
          <p:cNvSpPr txBox="1">
            <a:spLocks/>
          </p:cNvSpPr>
          <p:nvPr/>
        </p:nvSpPr>
        <p:spPr>
          <a:xfrm>
            <a:off x="200504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志を合わせて夢実現プロジェクト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91D9367-9921-DFC7-DF0B-FD37FED6517C}"/>
              </a:ext>
            </a:extLst>
          </p:cNvPr>
          <p:cNvSpPr txBox="1">
            <a:spLocks/>
          </p:cNvSpPr>
          <p:nvPr/>
        </p:nvSpPr>
        <p:spPr>
          <a:xfrm>
            <a:off x="3427198" y="6359761"/>
            <a:ext cx="2289604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合志市教育委員会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3BE9302-9AED-83DD-0F47-FA177FCCDDCF}"/>
              </a:ext>
            </a:extLst>
          </p:cNvPr>
          <p:cNvSpPr/>
          <p:nvPr/>
        </p:nvSpPr>
        <p:spPr>
          <a:xfrm>
            <a:off x="0" y="1069534"/>
            <a:ext cx="9144000" cy="5290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AD8162C-167C-2EFA-622A-D62CF9DBABB5}"/>
              </a:ext>
            </a:extLst>
          </p:cNvPr>
          <p:cNvSpPr/>
          <p:nvPr/>
        </p:nvSpPr>
        <p:spPr>
          <a:xfrm>
            <a:off x="3174852" y="1196915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30774E9A-ED70-CDE6-F765-6AAF7AEA0876}"/>
              </a:ext>
            </a:extLst>
          </p:cNvPr>
          <p:cNvSpPr/>
          <p:nvPr/>
        </p:nvSpPr>
        <p:spPr>
          <a:xfrm>
            <a:off x="262990" y="1196917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AE02561-F001-F10F-15F6-8C355799EE3D}"/>
              </a:ext>
            </a:extLst>
          </p:cNvPr>
          <p:cNvSpPr/>
          <p:nvPr/>
        </p:nvSpPr>
        <p:spPr>
          <a:xfrm>
            <a:off x="6086714" y="1196916"/>
            <a:ext cx="2794296" cy="5029731"/>
          </a:xfrm>
          <a:prstGeom prst="roundRect">
            <a:avLst>
              <a:gd name="adj" fmla="val 28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E1998672-713B-7C1F-0A2F-E9BE06B7D063}"/>
              </a:ext>
            </a:extLst>
          </p:cNvPr>
          <p:cNvSpPr txBox="1">
            <a:spLocks/>
          </p:cNvSpPr>
          <p:nvPr/>
        </p:nvSpPr>
        <p:spPr>
          <a:xfrm>
            <a:off x="392882" y="2203409"/>
            <a:ext cx="2572189" cy="32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見とってはいよ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6446A538-EFBD-5E05-0235-54848AEDB2EA}"/>
              </a:ext>
            </a:extLst>
          </p:cNvPr>
          <p:cNvSpPr txBox="1">
            <a:spLocks/>
          </p:cNvSpPr>
          <p:nvPr/>
        </p:nvSpPr>
        <p:spPr>
          <a:xfrm>
            <a:off x="596107" y="2892789"/>
            <a:ext cx="2294606" cy="2791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・地域の子どもたちやお年寄りを見守り、地域の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安全に目を光らせよう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・登下校中の子どもたちを笑顔で見守る。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・防犯パトロールにも参加しよう。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B5500B91-D658-2C48-C067-CD64F6F14D00}"/>
              </a:ext>
            </a:extLst>
          </p:cNvPr>
          <p:cNvSpPr txBox="1">
            <a:spLocks/>
          </p:cNvSpPr>
          <p:nvPr/>
        </p:nvSpPr>
        <p:spPr>
          <a:xfrm>
            <a:off x="3424697" y="2203409"/>
            <a:ext cx="2294606" cy="32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言うてきてはいよ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9A08202B-F680-C0F6-AEDE-7B2383B8596F}"/>
              </a:ext>
            </a:extLst>
          </p:cNvPr>
          <p:cNvSpPr txBox="1">
            <a:spLocks/>
          </p:cNvSpPr>
          <p:nvPr/>
        </p:nvSpPr>
        <p:spPr>
          <a:xfrm>
            <a:off x="3424697" y="2853998"/>
            <a:ext cx="2294606" cy="248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・地域の情報を学校や市役所に伝え、住みよい地域を一緒に作ろう。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・回覧板、窓口相談、電話など、気軽に情報を共有しよう。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D58CC294-915E-967B-F828-BE548DC743C9}"/>
              </a:ext>
            </a:extLst>
          </p:cNvPr>
          <p:cNvSpPr txBox="1">
            <a:spLocks/>
          </p:cNvSpPr>
          <p:nvPr/>
        </p:nvSpPr>
        <p:spPr>
          <a:xfrm>
            <a:off x="6296495" y="2210376"/>
            <a:ext cx="2374734" cy="31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一緒にやりまっしょい</a:t>
            </a:r>
            <a:endParaRPr lang="en-US" altLang="ja-JP" sz="1800" dirty="0">
              <a:solidFill>
                <a:schemeClr val="accent6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01E9A27F-5397-7EE4-460E-9D0EA6941933}"/>
              </a:ext>
            </a:extLst>
          </p:cNvPr>
          <p:cNvSpPr txBox="1">
            <a:spLocks/>
          </p:cNvSpPr>
          <p:nvPr/>
        </p:nvSpPr>
        <p:spPr>
          <a:xfrm>
            <a:off x="6336559" y="2896154"/>
            <a:ext cx="2294606" cy="2747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・地域のイベントに積極的に参加し、子どもたちに</a:t>
            </a:r>
            <a:r>
              <a:rPr lang="ja-JP" altLang="en-US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大人の素敵な姿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をみせよう。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・昔の遊びを教えたり、清掃活動に一緒に参加しよう。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D6197FFA-8F06-76E2-52ED-B15D519C8D77}"/>
              </a:ext>
            </a:extLst>
          </p:cNvPr>
          <p:cNvSpPr txBox="1">
            <a:spLocks/>
          </p:cNvSpPr>
          <p:nvPr/>
        </p:nvSpPr>
        <p:spPr>
          <a:xfrm>
            <a:off x="1776055" y="377570"/>
            <a:ext cx="6022471" cy="83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－地域の方々みんなで、地域と学校が協力して活動を進めよう！－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67F218-95AD-A516-A172-2EF168738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70" y="1555591"/>
            <a:ext cx="644536" cy="4377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D41B756-C4AE-BFE5-DB21-4B6CA511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3" y="233019"/>
            <a:ext cx="541868" cy="50778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C8B558F-F21B-6D5F-1B63-FB19360CED31}"/>
              </a:ext>
            </a:extLst>
          </p:cNvPr>
          <p:cNvSpPr/>
          <p:nvPr/>
        </p:nvSpPr>
        <p:spPr>
          <a:xfrm>
            <a:off x="929485" y="2554006"/>
            <a:ext cx="1461307" cy="371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見守り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C859B96-822D-6AE9-AEE7-2FB038241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60" y="1465462"/>
            <a:ext cx="797280" cy="604834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329CAE9-5D58-6B2C-D801-648D1BDBDA90}"/>
              </a:ext>
            </a:extLst>
          </p:cNvPr>
          <p:cNvSpPr/>
          <p:nvPr/>
        </p:nvSpPr>
        <p:spPr>
          <a:xfrm>
            <a:off x="3835971" y="2559904"/>
            <a:ext cx="1461307" cy="371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情報共有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F0BFED6-88C4-DFB2-66BD-62E1DD970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34" y="1555591"/>
            <a:ext cx="590828" cy="540337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A12C4FB-E1DD-F7F2-6734-7F5B1175BA7D}"/>
              </a:ext>
            </a:extLst>
          </p:cNvPr>
          <p:cNvSpPr/>
          <p:nvPr/>
        </p:nvSpPr>
        <p:spPr>
          <a:xfrm>
            <a:off x="6753208" y="2554006"/>
            <a:ext cx="1461307" cy="371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参加・協力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85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6636</TotalTime>
  <Words>1892</Words>
  <Application>Microsoft Office PowerPoint</Application>
  <PresentationFormat>画面に合わせる (4:3)</PresentationFormat>
  <Paragraphs>186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HGPｺﾞｼｯｸE</vt:lpstr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「志を合わせる」ってどういうこと？　みんなで力を合わせよう！</vt:lpstr>
      <vt:lpstr>「夢実現」ってどういうこと？　夢は大きく、何でもいいんだ！</vt:lpstr>
      <vt:lpstr>夢を実現するには？　毎日の小さな「こだわり」が大切！</vt:lpstr>
      <vt:lpstr>夢の実現には「壁」も立ちはだかる！ 　　　　　　一人じゃない！　みんなで乗り越えよう！</vt:lpstr>
      <vt:lpstr>提言１：子どもたちによる「志合わせて夢実現」Ｍｙプロジェクト</vt:lpstr>
      <vt:lpstr>提言２：家庭生活における「志合わせて夢実現」Homeプロジェクト</vt:lpstr>
      <vt:lpstr>提言３：学校おける「志合わせて夢実現」Schoolプロジェクト</vt:lpstr>
      <vt:lpstr>提言４：地域おける「志合わせて夢実現」Communityプロジェクト</vt:lpstr>
      <vt:lpstr>提言５：合志市行政における「志合わせて夢実現」 　　　　　Koshi Cityプロジェクト</vt:lpstr>
      <vt:lpstr>みんなで力を合わせよう！</vt:lpstr>
      <vt:lpstr>大切な言葉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ユーパレス弁天の指定管理について</dc:title>
  <dc:creator>名垣　眞一</dc:creator>
  <cp:lastModifiedBy>牧野　淳一</cp:lastModifiedBy>
  <cp:revision>292</cp:revision>
  <cp:lastPrinted>2026-04-27T01:18:05Z</cp:lastPrinted>
  <dcterms:created xsi:type="dcterms:W3CDTF">2021-07-29T03:40:16Z</dcterms:created>
  <dcterms:modified xsi:type="dcterms:W3CDTF">2026-07-06T05:54:05Z</dcterms:modified>
</cp:coreProperties>
</file>